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Lst>
  <p:notesMasterIdLst>
    <p:notesMasterId r:id="rId62"/>
  </p:notesMasterIdLst>
  <p:handoutMasterIdLst>
    <p:handoutMasterId r:id="rId63"/>
  </p:handoutMasterIdLst>
  <p:sldIdLst>
    <p:sldId id="444" r:id="rId6"/>
    <p:sldId id="445" r:id="rId7"/>
    <p:sldId id="519" r:id="rId8"/>
    <p:sldId id="520" r:id="rId9"/>
    <p:sldId id="521" r:id="rId10"/>
    <p:sldId id="522" r:id="rId11"/>
    <p:sldId id="523" r:id="rId12"/>
    <p:sldId id="524" r:id="rId13"/>
    <p:sldId id="518" r:id="rId14"/>
    <p:sldId id="443" r:id="rId15"/>
    <p:sldId id="473" r:id="rId16"/>
    <p:sldId id="474" r:id="rId17"/>
    <p:sldId id="475" r:id="rId18"/>
    <p:sldId id="476" r:id="rId19"/>
    <p:sldId id="477" r:id="rId20"/>
    <p:sldId id="478" r:id="rId21"/>
    <p:sldId id="479" r:id="rId22"/>
    <p:sldId id="480" r:id="rId23"/>
    <p:sldId id="481" r:id="rId24"/>
    <p:sldId id="482" r:id="rId25"/>
    <p:sldId id="483" r:id="rId26"/>
    <p:sldId id="484" r:id="rId27"/>
    <p:sldId id="485" r:id="rId28"/>
    <p:sldId id="486" r:id="rId29"/>
    <p:sldId id="487" r:id="rId30"/>
    <p:sldId id="488" r:id="rId31"/>
    <p:sldId id="489" r:id="rId32"/>
    <p:sldId id="490" r:id="rId33"/>
    <p:sldId id="491" r:id="rId34"/>
    <p:sldId id="492" r:id="rId35"/>
    <p:sldId id="493" r:id="rId36"/>
    <p:sldId id="494" r:id="rId37"/>
    <p:sldId id="495" r:id="rId38"/>
    <p:sldId id="496" r:id="rId39"/>
    <p:sldId id="497" r:id="rId40"/>
    <p:sldId id="498" r:id="rId41"/>
    <p:sldId id="499" r:id="rId42"/>
    <p:sldId id="500" r:id="rId43"/>
    <p:sldId id="501" r:id="rId44"/>
    <p:sldId id="502" r:id="rId45"/>
    <p:sldId id="503" r:id="rId46"/>
    <p:sldId id="504" r:id="rId47"/>
    <p:sldId id="505" r:id="rId48"/>
    <p:sldId id="506" r:id="rId49"/>
    <p:sldId id="507" r:id="rId50"/>
    <p:sldId id="508" r:id="rId51"/>
    <p:sldId id="509" r:id="rId52"/>
    <p:sldId id="510" r:id="rId53"/>
    <p:sldId id="511" r:id="rId54"/>
    <p:sldId id="512" r:id="rId55"/>
    <p:sldId id="513" r:id="rId56"/>
    <p:sldId id="514" r:id="rId57"/>
    <p:sldId id="515" r:id="rId58"/>
    <p:sldId id="516" r:id="rId59"/>
    <p:sldId id="517" r:id="rId60"/>
    <p:sldId id="525" r:id="rId61"/>
  </p:sldIdLst>
  <p:sldSz cx="9906000" cy="6858000" type="A4"/>
  <p:notesSz cx="6669088" cy="9926638"/>
  <p:embeddedFontLst>
    <p:embeddedFont>
      <p:font typeface="ABeeZee" panose="020B0604020202020204" charset="0"/>
      <p:regular r:id="rId64"/>
      <p:italic r:id="rId65"/>
    </p:embeddedFont>
    <p:embeddedFont>
      <p:font typeface="Roboto" panose="02000000000000000000" pitchFamily="2" charset="0"/>
      <p:regular r:id="rId66"/>
      <p:bold r:id="rId67"/>
      <p:italic r:id="rId68"/>
      <p:boldItalic r:id="rId69"/>
    </p:embeddedFont>
    <p:embeddedFont>
      <p:font typeface="Roboto Slab" pitchFamily="2" charset="0"/>
      <p:regular r:id="rId70"/>
      <p:bold r:id="rId7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5A7632-071C-4311-9B5E-BDF1D76673F2}">
          <p14:sldIdLst>
            <p14:sldId id="444"/>
            <p14:sldId id="445"/>
            <p14:sldId id="519"/>
            <p14:sldId id="520"/>
            <p14:sldId id="521"/>
            <p14:sldId id="522"/>
            <p14:sldId id="523"/>
            <p14:sldId id="524"/>
            <p14:sldId id="518"/>
            <p14:sldId id="443"/>
          </p14:sldIdLst>
        </p14:section>
        <p14:section name="EYFS (e-safety only)" id="{59883657-569D-4636-BE88-95F52995619A}">
          <p14:sldIdLst>
            <p14:sldId id="473"/>
          </p14:sldIdLst>
        </p14:section>
        <p14:section name="Year 1" id="{C83C35F6-C407-461E-BA96-298F6F157936}">
          <p14:sldIdLst>
            <p14:sldId id="474"/>
            <p14:sldId id="475"/>
            <p14:sldId id="476"/>
            <p14:sldId id="477"/>
            <p14:sldId id="478"/>
            <p14:sldId id="479"/>
            <p14:sldId id="480"/>
          </p14:sldIdLst>
        </p14:section>
        <p14:section name="Year 2" id="{9853ADCC-A7EA-4318-B732-57899D8E09A9}">
          <p14:sldIdLst>
            <p14:sldId id="481"/>
            <p14:sldId id="482"/>
            <p14:sldId id="483"/>
            <p14:sldId id="484"/>
            <p14:sldId id="485"/>
            <p14:sldId id="486"/>
            <p14:sldId id="487"/>
          </p14:sldIdLst>
        </p14:section>
        <p14:section name="Year 3" id="{0EB50A78-4739-4795-B010-FFFB1B67B3D4}">
          <p14:sldIdLst>
            <p14:sldId id="488"/>
            <p14:sldId id="489"/>
            <p14:sldId id="490"/>
            <p14:sldId id="491"/>
            <p14:sldId id="492"/>
            <p14:sldId id="493"/>
            <p14:sldId id="494"/>
          </p14:sldIdLst>
        </p14:section>
        <p14:section name="Year 4" id="{57F17AA2-CEBC-4C72-BBF1-6528D85BDE46}">
          <p14:sldIdLst>
            <p14:sldId id="495"/>
            <p14:sldId id="496"/>
            <p14:sldId id="497"/>
            <p14:sldId id="498"/>
            <p14:sldId id="499"/>
            <p14:sldId id="500"/>
            <p14:sldId id="501"/>
          </p14:sldIdLst>
        </p14:section>
        <p14:section name="Year 5" id="{0638998A-49C1-4CFD-A762-7A9B2455555F}">
          <p14:sldIdLst>
            <p14:sldId id="502"/>
            <p14:sldId id="503"/>
            <p14:sldId id="504"/>
            <p14:sldId id="505"/>
            <p14:sldId id="506"/>
            <p14:sldId id="507"/>
            <p14:sldId id="508"/>
          </p14:sldIdLst>
        </p14:section>
        <p14:section name="Year 6" id="{C689CB0D-3A7F-4BC3-8572-39F67E3D4666}">
          <p14:sldIdLst>
            <p14:sldId id="509"/>
            <p14:sldId id="510"/>
            <p14:sldId id="511"/>
            <p14:sldId id="512"/>
            <p14:sldId id="513"/>
            <p14:sldId id="514"/>
            <p14:sldId id="515"/>
          </p14:sldIdLst>
        </p14:section>
        <p14:section name="Resources" id="{1C417DC5-2C9D-4061-8741-9F8697A6FB96}">
          <p14:sldIdLst>
            <p14:sldId id="516"/>
            <p14:sldId id="517"/>
            <p14:sldId id="52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 id="2" name="Jessica Quinn" initials="JQ" lastIdx="7" clrIdx="1">
    <p:extLst>
      <p:ext uri="{19B8F6BF-5375-455C-9EA6-DF929625EA0E}">
        <p15:presenceInfo xmlns:p15="http://schemas.microsoft.com/office/powerpoint/2012/main" userId="S::Jessica.Quinn@unitedlearning.org.uk::8a95f2e1-9608-4c55-8128-be797539c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FF"/>
    <a:srgbClr val="88A442"/>
    <a:srgbClr val="D9EBD9"/>
    <a:srgbClr val="FCE1C3"/>
    <a:srgbClr val="BFE3EF"/>
    <a:srgbClr val="8262A6"/>
    <a:srgbClr val="B4A1CA"/>
    <a:srgbClr val="C2C2C2"/>
    <a:srgbClr val="3E9C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AA4C00-8F75-4C83-884D-18EA511E3A60}" v="19" dt="2024-02-27T14:49:47.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26"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openxmlformats.org/officeDocument/2006/relationships/font" Target="fonts/font5.fntdata"/><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3.fntdata"/><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2.fntdata"/><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1.fntdata"/><Relationship Id="rId69" Type="http://schemas.openxmlformats.org/officeDocument/2006/relationships/font" Target="fonts/font6.fntdata"/><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70" Type="http://schemas.openxmlformats.org/officeDocument/2006/relationships/font" Target="fonts/font7.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F4BB0CAA-05EE-4C9B-87E1-B84DD3F9BCC4}" type="datetimeFigureOut">
              <a:rPr lang="en-GB" smtClean="0"/>
              <a:t>27/02/2024</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6CD3110-32D0-4452-834B-9411AA728368}" type="datetimeFigureOut">
              <a:rPr lang="en-GB" smtClean="0"/>
              <a:t>27/02/2024</a:t>
            </a:fld>
            <a:endParaRPr lang="en-GB"/>
          </a:p>
        </p:txBody>
      </p:sp>
      <p:sp>
        <p:nvSpPr>
          <p:cNvPr id="4" name="Slide Image Placeholder 3"/>
          <p:cNvSpPr>
            <a:spLocks noGrp="1" noRot="1" noChangeAspect="1"/>
          </p:cNvSpPr>
          <p:nvPr>
            <p:ph type="sldImg" idx="2"/>
          </p:nvPr>
        </p:nvSpPr>
        <p:spPr>
          <a:xfrm>
            <a:off x="915988" y="1241425"/>
            <a:ext cx="48371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1</a:t>
            </a:fld>
            <a:endParaRPr lang="en-GB"/>
          </a:p>
        </p:txBody>
      </p:sp>
    </p:spTree>
    <p:extLst>
      <p:ext uri="{BB962C8B-B14F-4D97-AF65-F5344CB8AC3E}">
        <p14:creationId xmlns:p14="http://schemas.microsoft.com/office/powerpoint/2010/main" val="3626862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8" name="Freeform: Shape 7">
            <a:extLst>
              <a:ext uri="{FF2B5EF4-FFF2-40B4-BE49-F238E27FC236}">
                <a16:creationId xmlns:a16="http://schemas.microsoft.com/office/drawing/2014/main" id="{0C20CABD-5FA7-4156-B213-F0CA6BA96FAC}"/>
              </a:ext>
            </a:extLst>
          </p:cNvPr>
          <p:cNvSpPr/>
          <p:nvPr userDrawn="1"/>
        </p:nvSpPr>
        <p:spPr>
          <a:xfrm>
            <a:off x="0" y="1420852"/>
            <a:ext cx="6502400"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3896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grpSp>
        <p:nvGrpSpPr>
          <p:cNvPr id="20" name="Group 19">
            <a:extLst>
              <a:ext uri="{FF2B5EF4-FFF2-40B4-BE49-F238E27FC236}">
                <a16:creationId xmlns:a16="http://schemas.microsoft.com/office/drawing/2014/main" id="{763A519B-F2B2-45D9-A249-514619F2393F}"/>
              </a:ext>
            </a:extLst>
          </p:cNvPr>
          <p:cNvGrpSpPr/>
          <p:nvPr userDrawn="1"/>
        </p:nvGrpSpPr>
        <p:grpSpPr>
          <a:xfrm>
            <a:off x="8354346" y="-14283"/>
            <a:ext cx="1065321" cy="748952"/>
            <a:chOff x="7607201" y="-8675"/>
            <a:chExt cx="1065321" cy="748952"/>
          </a:xfrm>
        </p:grpSpPr>
        <p:grpSp>
          <p:nvGrpSpPr>
            <p:cNvPr id="21" name="Group 20">
              <a:extLst>
                <a:ext uri="{FF2B5EF4-FFF2-40B4-BE49-F238E27FC236}">
                  <a16:creationId xmlns:a16="http://schemas.microsoft.com/office/drawing/2014/main" id="{D4AF4A65-2899-431B-8C39-1B42507A674E}"/>
                </a:ext>
              </a:extLst>
            </p:cNvPr>
            <p:cNvGrpSpPr/>
            <p:nvPr userDrawn="1"/>
          </p:nvGrpSpPr>
          <p:grpSpPr>
            <a:xfrm>
              <a:off x="7607201" y="-8675"/>
              <a:ext cx="1065321" cy="748952"/>
              <a:chOff x="8354346" y="-8675"/>
              <a:chExt cx="1065321" cy="748952"/>
            </a:xfrm>
          </p:grpSpPr>
          <p:sp>
            <p:nvSpPr>
              <p:cNvPr id="23" name="Freeform: Shape 22">
                <a:extLst>
                  <a:ext uri="{FF2B5EF4-FFF2-40B4-BE49-F238E27FC236}">
                    <a16:creationId xmlns:a16="http://schemas.microsoft.com/office/drawing/2014/main" id="{AFDBF6EF-B761-41EE-B3C4-7ACCF3D123AA}"/>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extLst>
                  <a:ext uri="{FF2B5EF4-FFF2-40B4-BE49-F238E27FC236}">
                    <a16:creationId xmlns:a16="http://schemas.microsoft.com/office/drawing/2014/main" id="{AEF895A0-DB40-47F7-914C-19CC8FAB47C1}"/>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extLst>
                  <a:ext uri="{FF2B5EF4-FFF2-40B4-BE49-F238E27FC236}">
                    <a16:creationId xmlns:a16="http://schemas.microsoft.com/office/drawing/2014/main" id="{4493B512-3BC8-402B-9CF8-578E52C65233}"/>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2" name="Picture 21" descr="Shape&#10;&#10;Description automatically generated">
              <a:extLst>
                <a:ext uri="{FF2B5EF4-FFF2-40B4-BE49-F238E27FC236}">
                  <a16:creationId xmlns:a16="http://schemas.microsoft.com/office/drawing/2014/main" id="{A8CDDE29-DA10-4FDD-A485-FAF007816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617" y="226402"/>
              <a:ext cx="398490" cy="328280"/>
            </a:xfrm>
            <a:prstGeom prst="rect">
              <a:avLst/>
            </a:prstGeom>
          </p:spPr>
        </p:pic>
      </p:grpSp>
      <p:sp>
        <p:nvSpPr>
          <p:cNvPr id="2" name="Rectangle 1">
            <a:extLst>
              <a:ext uri="{FF2B5EF4-FFF2-40B4-BE49-F238E27FC236}">
                <a16:creationId xmlns:a16="http://schemas.microsoft.com/office/drawing/2014/main" id="{5605E404-53C6-7DB3-A224-000FC6AF7FBF}"/>
              </a:ext>
            </a:extLst>
          </p:cNvPr>
          <p:cNvSpPr/>
          <p:nvPr userDrawn="1"/>
        </p:nvSpPr>
        <p:spPr>
          <a:xfrm>
            <a:off x="3200400" y="6595204"/>
            <a:ext cx="1080655" cy="285958"/>
          </a:xfrm>
          <a:prstGeom prst="rect">
            <a:avLst/>
          </a:prstGeom>
          <a:solidFill>
            <a:srgbClr val="E6E6E6"/>
          </a:solidFill>
          <a:ln>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341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Autumn</a:t>
            </a:r>
            <a:endParaRPr lang="en-GB"/>
          </a:p>
        </p:txBody>
      </p:sp>
      <p:grpSp>
        <p:nvGrpSpPr>
          <p:cNvPr id="24" name="Group 23">
            <a:extLst>
              <a:ext uri="{FF2B5EF4-FFF2-40B4-BE49-F238E27FC236}">
                <a16:creationId xmlns:a16="http://schemas.microsoft.com/office/drawing/2014/main" id="{8011DFF3-4D0E-4D25-B945-58E9B390DDC9}"/>
              </a:ext>
            </a:extLst>
          </p:cNvPr>
          <p:cNvGrpSpPr/>
          <p:nvPr userDrawn="1"/>
        </p:nvGrpSpPr>
        <p:grpSpPr>
          <a:xfrm>
            <a:off x="8354346" y="-14283"/>
            <a:ext cx="1065321" cy="748952"/>
            <a:chOff x="7607201" y="-8675"/>
            <a:chExt cx="1065321" cy="748952"/>
          </a:xfrm>
        </p:grpSpPr>
        <p:grpSp>
          <p:nvGrpSpPr>
            <p:cNvPr id="26" name="Group 25">
              <a:extLst>
                <a:ext uri="{FF2B5EF4-FFF2-40B4-BE49-F238E27FC236}">
                  <a16:creationId xmlns:a16="http://schemas.microsoft.com/office/drawing/2014/main" id="{C102EF67-DFA5-4784-8B8C-AFC71EBAAA0F}"/>
                </a:ext>
              </a:extLst>
            </p:cNvPr>
            <p:cNvGrpSpPr/>
            <p:nvPr userDrawn="1"/>
          </p:nvGrpSpPr>
          <p:grpSpPr>
            <a:xfrm>
              <a:off x="7607201" y="-8675"/>
              <a:ext cx="1065321" cy="748952"/>
              <a:chOff x="8354346" y="-8675"/>
              <a:chExt cx="1065321" cy="748952"/>
            </a:xfrm>
          </p:grpSpPr>
          <p:sp>
            <p:nvSpPr>
              <p:cNvPr id="28" name="Freeform: Shape 27">
                <a:extLst>
                  <a:ext uri="{FF2B5EF4-FFF2-40B4-BE49-F238E27FC236}">
                    <a16:creationId xmlns:a16="http://schemas.microsoft.com/office/drawing/2014/main" id="{3D8FA87F-35A5-46D4-987E-067E43E2E151}"/>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extLst>
                  <a:ext uri="{FF2B5EF4-FFF2-40B4-BE49-F238E27FC236}">
                    <a16:creationId xmlns:a16="http://schemas.microsoft.com/office/drawing/2014/main" id="{CF4EE121-6B23-4414-8F37-52D9F7F635F2}"/>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extLst>
                  <a:ext uri="{FF2B5EF4-FFF2-40B4-BE49-F238E27FC236}">
                    <a16:creationId xmlns:a16="http://schemas.microsoft.com/office/drawing/2014/main" id="{93FBCE26-9205-4F21-B05F-8337E6419F3A}"/>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7" name="Picture 26" descr="Shape&#10;&#10;Description automatically generated">
              <a:extLst>
                <a:ext uri="{FF2B5EF4-FFF2-40B4-BE49-F238E27FC236}">
                  <a16:creationId xmlns:a16="http://schemas.microsoft.com/office/drawing/2014/main" id="{7DACC520-5479-479B-BE25-121182BC5F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617" y="226402"/>
              <a:ext cx="398490" cy="328280"/>
            </a:xfrm>
            <a:prstGeom prst="rect">
              <a:avLst/>
            </a:prstGeom>
          </p:spPr>
        </p:pic>
      </p:grpSp>
    </p:spTree>
    <p:extLst>
      <p:ext uri="{BB962C8B-B14F-4D97-AF65-F5344CB8AC3E}">
        <p14:creationId xmlns:p14="http://schemas.microsoft.com/office/powerpoint/2010/main" val="323567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8650096" y="3126649"/>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Spring</a:t>
            </a:r>
            <a:endParaRPr lang="en-GB"/>
          </a:p>
        </p:txBody>
      </p:sp>
      <p:grpSp>
        <p:nvGrpSpPr>
          <p:cNvPr id="18" name="Group 17">
            <a:extLst>
              <a:ext uri="{FF2B5EF4-FFF2-40B4-BE49-F238E27FC236}">
                <a16:creationId xmlns:a16="http://schemas.microsoft.com/office/drawing/2014/main" id="{B9C916BE-7E58-44CD-8757-851B005105AF}"/>
              </a:ext>
            </a:extLst>
          </p:cNvPr>
          <p:cNvGrpSpPr/>
          <p:nvPr userDrawn="1"/>
        </p:nvGrpSpPr>
        <p:grpSpPr>
          <a:xfrm>
            <a:off x="8354346" y="-14283"/>
            <a:ext cx="1065321" cy="748952"/>
            <a:chOff x="7607201" y="-8675"/>
            <a:chExt cx="1065321" cy="748952"/>
          </a:xfrm>
        </p:grpSpPr>
        <p:grpSp>
          <p:nvGrpSpPr>
            <p:cNvPr id="25" name="Group 24">
              <a:extLst>
                <a:ext uri="{FF2B5EF4-FFF2-40B4-BE49-F238E27FC236}">
                  <a16:creationId xmlns:a16="http://schemas.microsoft.com/office/drawing/2014/main" id="{3A454313-29A5-46C8-A3AA-7AE377D71C60}"/>
                </a:ext>
              </a:extLst>
            </p:cNvPr>
            <p:cNvGrpSpPr/>
            <p:nvPr userDrawn="1"/>
          </p:nvGrpSpPr>
          <p:grpSpPr>
            <a:xfrm>
              <a:off x="7607201" y="-8675"/>
              <a:ext cx="1065321" cy="748952"/>
              <a:chOff x="8354346" y="-8675"/>
              <a:chExt cx="1065321" cy="748952"/>
            </a:xfrm>
          </p:grpSpPr>
          <p:sp>
            <p:nvSpPr>
              <p:cNvPr id="27" name="Freeform: Shape 26">
                <a:extLst>
                  <a:ext uri="{FF2B5EF4-FFF2-40B4-BE49-F238E27FC236}">
                    <a16:creationId xmlns:a16="http://schemas.microsoft.com/office/drawing/2014/main" id="{66CE5625-E97B-4B94-A14D-E6EA433FD2A6}"/>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AB9D3117-7CDE-4E13-BF2A-C00602AD38F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extLst>
                  <a:ext uri="{FF2B5EF4-FFF2-40B4-BE49-F238E27FC236}">
                    <a16:creationId xmlns:a16="http://schemas.microsoft.com/office/drawing/2014/main" id="{B989B85F-8686-47A5-A00F-0DC5110FDCF2}"/>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6" name="Picture 25" descr="Shape&#10;&#10;Description automatically generated">
              <a:extLst>
                <a:ext uri="{FF2B5EF4-FFF2-40B4-BE49-F238E27FC236}">
                  <a16:creationId xmlns:a16="http://schemas.microsoft.com/office/drawing/2014/main" id="{FB912C0A-A533-42F7-8E90-952FEFB856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617" y="226402"/>
              <a:ext cx="398490" cy="328280"/>
            </a:xfrm>
            <a:prstGeom prst="rect">
              <a:avLst/>
            </a:prstGeom>
          </p:spPr>
        </p:pic>
      </p:grpSp>
    </p:spTree>
    <p:extLst>
      <p:ext uri="{BB962C8B-B14F-4D97-AF65-F5344CB8AC3E}">
        <p14:creationId xmlns:p14="http://schemas.microsoft.com/office/powerpoint/2010/main" val="249636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8650096" y="5316926"/>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Summer</a:t>
            </a:r>
            <a:endParaRPr lang="en-GB"/>
          </a:p>
        </p:txBody>
      </p:sp>
      <p:grpSp>
        <p:nvGrpSpPr>
          <p:cNvPr id="17" name="Group 16">
            <a:extLst>
              <a:ext uri="{FF2B5EF4-FFF2-40B4-BE49-F238E27FC236}">
                <a16:creationId xmlns:a16="http://schemas.microsoft.com/office/drawing/2014/main" id="{1A5263A9-8562-41A5-98FA-76FD7528E062}"/>
              </a:ext>
            </a:extLst>
          </p:cNvPr>
          <p:cNvGrpSpPr/>
          <p:nvPr userDrawn="1"/>
        </p:nvGrpSpPr>
        <p:grpSpPr>
          <a:xfrm>
            <a:off x="8354346" y="-14283"/>
            <a:ext cx="1065321" cy="748952"/>
            <a:chOff x="7607201" y="-8675"/>
            <a:chExt cx="1065321" cy="748952"/>
          </a:xfrm>
        </p:grpSpPr>
        <p:grpSp>
          <p:nvGrpSpPr>
            <p:cNvPr id="20" name="Group 19">
              <a:extLst>
                <a:ext uri="{FF2B5EF4-FFF2-40B4-BE49-F238E27FC236}">
                  <a16:creationId xmlns:a16="http://schemas.microsoft.com/office/drawing/2014/main" id="{FC6EF127-BC3B-4656-AF61-F50CE84AB9DD}"/>
                </a:ext>
              </a:extLst>
            </p:cNvPr>
            <p:cNvGrpSpPr/>
            <p:nvPr userDrawn="1"/>
          </p:nvGrpSpPr>
          <p:grpSpPr>
            <a:xfrm>
              <a:off x="7607201" y="-8675"/>
              <a:ext cx="1065321" cy="748952"/>
              <a:chOff x="8354346" y="-8675"/>
              <a:chExt cx="1065321" cy="748952"/>
            </a:xfrm>
          </p:grpSpPr>
          <p:sp>
            <p:nvSpPr>
              <p:cNvPr id="22" name="Freeform: Shape 21">
                <a:extLst>
                  <a:ext uri="{FF2B5EF4-FFF2-40B4-BE49-F238E27FC236}">
                    <a16:creationId xmlns:a16="http://schemas.microsoft.com/office/drawing/2014/main" id="{60A65044-A3BC-4810-9B55-EAEE235CFE2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3BB394CF-D958-4160-83EE-3072C21180B8}"/>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extLst>
                  <a:ext uri="{FF2B5EF4-FFF2-40B4-BE49-F238E27FC236}">
                    <a16:creationId xmlns:a16="http://schemas.microsoft.com/office/drawing/2014/main" id="{09259201-F160-4279-A4F3-EDA90EDB1F6A}"/>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1" name="Picture 20" descr="Shape&#10;&#10;Description automatically generated">
              <a:extLst>
                <a:ext uri="{FF2B5EF4-FFF2-40B4-BE49-F238E27FC236}">
                  <a16:creationId xmlns:a16="http://schemas.microsoft.com/office/drawing/2014/main" id="{EECAAF0A-2193-4714-976F-E181B3B56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0617" y="226402"/>
              <a:ext cx="398490" cy="328280"/>
            </a:xfrm>
            <a:prstGeom prst="rect">
              <a:avLst/>
            </a:prstGeom>
          </p:spPr>
        </p:pic>
      </p:grpSp>
    </p:spTree>
    <p:extLst>
      <p:ext uri="{BB962C8B-B14F-4D97-AF65-F5344CB8AC3E}">
        <p14:creationId xmlns:p14="http://schemas.microsoft.com/office/powerpoint/2010/main" val="23665209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7A861E6-1372-43CB-BD5A-76FD71DD5CC2}"/>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94308303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21967"/>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rPr>
              <a:t>United Curriculum  |  </a:t>
            </a:r>
            <a:r>
              <a:rPr lang="en-US" sz="831" b="1">
                <a:ln w="12700">
                  <a:noFill/>
                </a:ln>
                <a:solidFill>
                  <a:schemeClr val="accent1"/>
                </a:solidFill>
              </a:rPr>
              <a:t>Primary Computing &amp; e-Safety</a:t>
            </a:r>
            <a:endParaRPr lang="en-GB" sz="831" b="1">
              <a:ln w="12700">
                <a:noFill/>
              </a:ln>
              <a:solidFill>
                <a:schemeClr val="accent1"/>
              </a:solidFill>
            </a:endParaRPr>
          </a:p>
        </p:txBody>
      </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teachcomputing.org/curriculum/key-stage-2/computing-systems-and-networks-communication" TargetMode="External"/><Relationship Id="rId13" Type="http://schemas.openxmlformats.org/officeDocument/2006/relationships/hyperlink" Target="https://teachcomputing.org/curriculum/key-stage-2/creating-media-vector-drawing" TargetMode="External"/><Relationship Id="rId18" Type="http://schemas.openxmlformats.org/officeDocument/2006/relationships/hyperlink" Target="https://teachcomputing.org/curriculum/key-stage-2/data-and-information-branching-databases" TargetMode="External"/><Relationship Id="rId26" Type="http://schemas.openxmlformats.org/officeDocument/2006/relationships/hyperlink" Target="https://teachcomputing.org/curriculum/key-stage-2/programming-b-selection-in-quizzes" TargetMode="External"/><Relationship Id="rId3" Type="http://schemas.openxmlformats.org/officeDocument/2006/relationships/hyperlink" Target="https://teachcomputing.org/curriculum/key-stage-1/computing-systems-and-networks-technology-around-us" TargetMode="External"/><Relationship Id="rId21" Type="http://schemas.openxmlformats.org/officeDocument/2006/relationships/hyperlink" Target="https://teachcomputing.org/curriculum/key-stage-2/creating-media-3d-modelling" TargetMode="External"/><Relationship Id="rId34" Type="http://schemas.openxmlformats.org/officeDocument/2006/relationships/hyperlink" Target="https://teachcomputing.org/curriculum/key-stage-1/programming-b-an-introduction-to-quizzes" TargetMode="External"/><Relationship Id="rId7" Type="http://schemas.openxmlformats.org/officeDocument/2006/relationships/hyperlink" Target="https://teachcomputing.org/curriculum/key-stage-2/computing-systems-and-networks-sharing-information" TargetMode="External"/><Relationship Id="rId12" Type="http://schemas.openxmlformats.org/officeDocument/2006/relationships/hyperlink" Target="https://teachcomputing.org/curriculum/key-stage-2/creating-media-photo-editing" TargetMode="External"/><Relationship Id="rId17" Type="http://schemas.openxmlformats.org/officeDocument/2006/relationships/hyperlink" Target="https://teachcomputing.org/curriculum/key-stage-1/creating-media-digital-photography" TargetMode="External"/><Relationship Id="rId25" Type="http://schemas.openxmlformats.org/officeDocument/2006/relationships/hyperlink" Target="https://teachcomputing.org/curriculum/key-stage-2/creating-media-audio-editing" TargetMode="External"/><Relationship Id="rId33" Type="http://schemas.openxmlformats.org/officeDocument/2006/relationships/hyperlink" Target="https://teachcomputing.org/curriculum/key-stage-1/creating-media-digital-writing" TargetMode="External"/><Relationship Id="rId38" Type="http://schemas.openxmlformats.org/officeDocument/2006/relationships/hyperlink" Target="https://teachcomputing.org/curriculum/key-stage-2/creating-media-web-page-creation" TargetMode="External"/><Relationship Id="rId2" Type="http://schemas.openxmlformats.org/officeDocument/2006/relationships/hyperlink" Target="https://teachcomputing.org/curriculum" TargetMode="External"/><Relationship Id="rId16" Type="http://schemas.openxmlformats.org/officeDocument/2006/relationships/hyperlink" Target="https://teachcomputing.org/curriculum/key-stage-1/creating-media-making-music" TargetMode="External"/><Relationship Id="rId20" Type="http://schemas.openxmlformats.org/officeDocument/2006/relationships/hyperlink" Target="https://teachcomputing.org/curriculum/key-stage-2/programming-a-selection-in-physical-computing" TargetMode="External"/><Relationship Id="rId29" Type="http://schemas.openxmlformats.org/officeDocument/2006/relationships/hyperlink" Target="https://teachcomputing.org/curriculum/key-stage-2/programming-b-events-and-actions" TargetMode="External"/><Relationship Id="rId1" Type="http://schemas.openxmlformats.org/officeDocument/2006/relationships/slideLayout" Target="../slideLayouts/slideLayout2.xml"/><Relationship Id="rId6" Type="http://schemas.openxmlformats.org/officeDocument/2006/relationships/hyperlink" Target="https://teachcomputing.org/curriculum/key-stage-2/computing-systems-and-networks-the-internet" TargetMode="External"/><Relationship Id="rId11" Type="http://schemas.openxmlformats.org/officeDocument/2006/relationships/hyperlink" Target="https://teachcomputing.org/curriculum/key-stage-2/programming-a-sequence-in-music" TargetMode="External"/><Relationship Id="rId24" Type="http://schemas.openxmlformats.org/officeDocument/2006/relationships/hyperlink" Target="https://teachcomputing.org/curriculum/key-stage-2/creating-media-animation" TargetMode="External"/><Relationship Id="rId32" Type="http://schemas.openxmlformats.org/officeDocument/2006/relationships/hyperlink" Target="https://teachcomputing.org/curriculum/key-stage-2/programming-b-sensing" TargetMode="External"/><Relationship Id="rId37" Type="http://schemas.openxmlformats.org/officeDocument/2006/relationships/hyperlink" Target="https://teachcomputing.org/curriculum/key-stage-2/data-and-information-flat-file-databases" TargetMode="External"/><Relationship Id="rId5" Type="http://schemas.openxmlformats.org/officeDocument/2006/relationships/hyperlink" Target="https://teachcomputing.org/curriculum/key-stage-2/computing-systems-and-networks-connecting-computers" TargetMode="External"/><Relationship Id="rId15" Type="http://schemas.openxmlformats.org/officeDocument/2006/relationships/hyperlink" Target="https://teachcomputing.org/curriculum/key-stage-1/creating-media-digital-painting" TargetMode="External"/><Relationship Id="rId23" Type="http://schemas.openxmlformats.org/officeDocument/2006/relationships/hyperlink" Target="https://teachcomputing.org/curriculum/key-stage-1/data-and-information-pictograms" TargetMode="External"/><Relationship Id="rId28" Type="http://schemas.openxmlformats.org/officeDocument/2006/relationships/hyperlink" Target="https://teachcomputing.org/curriculum/key-stage-1/programming-b-introduction-to-animation" TargetMode="External"/><Relationship Id="rId36" Type="http://schemas.openxmlformats.org/officeDocument/2006/relationships/hyperlink" Target="https://teachcomputing.org/curriculum/key-stage-2/programming-b-repetition-in-games" TargetMode="External"/><Relationship Id="rId10" Type="http://schemas.openxmlformats.org/officeDocument/2006/relationships/hyperlink" Target="https://teachcomputing.org/curriculum/key-stage-1/programming-a-robot-algorithms" TargetMode="External"/><Relationship Id="rId19" Type="http://schemas.openxmlformats.org/officeDocument/2006/relationships/hyperlink" Target="https://teachcomputing.org/curriculum/key-stage-2/data-and-information-data-logging" TargetMode="External"/><Relationship Id="rId31" Type="http://schemas.openxmlformats.org/officeDocument/2006/relationships/hyperlink" Target="https://teachcomputing.org/curriculum/key-stage-2/creating-media-video-editing" TargetMode="External"/><Relationship Id="rId4" Type="http://schemas.openxmlformats.org/officeDocument/2006/relationships/hyperlink" Target="https://teachcomputing.org/curriculum/key-stage-1/computing-systems-and-networks-it-around-us" TargetMode="External"/><Relationship Id="rId9" Type="http://schemas.openxmlformats.org/officeDocument/2006/relationships/hyperlink" Target="https://teachcomputing.org/curriculum/key-stage-1/programming-a-moving-a-robot" TargetMode="External"/><Relationship Id="rId14" Type="http://schemas.openxmlformats.org/officeDocument/2006/relationships/hyperlink" Target="https://teachcomputing.org/curriculum/key-stage-2/programming-a-variables-in-games" TargetMode="External"/><Relationship Id="rId22" Type="http://schemas.openxmlformats.org/officeDocument/2006/relationships/hyperlink" Target="https://teachcomputing.org/curriculum/key-stage-1/data-and-information-grouping-data" TargetMode="External"/><Relationship Id="rId27" Type="http://schemas.openxmlformats.org/officeDocument/2006/relationships/hyperlink" Target="https://teachcomputing.org/curriculum/key-stage-2/data-and-information-spreadsheets" TargetMode="External"/><Relationship Id="rId30" Type="http://schemas.openxmlformats.org/officeDocument/2006/relationships/hyperlink" Target="https://teachcomputing.org/curriculum/key-stage-2/programming-a-repetition-in-shapes" TargetMode="External"/><Relationship Id="rId35" Type="http://schemas.openxmlformats.org/officeDocument/2006/relationships/hyperlink" Target="https://teachcomputing.org/curriculum/key-stage-2/creating-media-desktop-publishin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projectevolve.co.uk/toolkit/resources/content/managing-online-information/early-years-7/i-can-talk-about-how-to-use-the-internet-as-a-way-of-finding-information-online/?from=years" TargetMode="External"/><Relationship Id="rId3" Type="http://schemas.openxmlformats.org/officeDocument/2006/relationships/hyperlink" Target="https://projectevolve.co.uk/toolkit/resources/content/online-relationships/early-years-7/i-can-recognise-some-ways-in-which-the-internet-can-be-used-to-communicate/?from=years" TargetMode="External"/><Relationship Id="rId7" Type="http://schemas.openxmlformats.org/officeDocument/2006/relationships/hyperlink" Target="https://projectevolve.co.uk/toolkit/resources/content/online-bullying/early-years-7/i-can-offer-examples-of-how-this-can-make-others-feel/?from=years" TargetMode="External"/><Relationship Id="rId2" Type="http://schemas.openxmlformats.org/officeDocument/2006/relationships/hyperlink" Target="https://projectevolve.co.uk/toolkit/resources/content/self-image-and-identity/early-years-7/i-can-recognise-online-or-offline-that-anyone-can-say-no-please-stop-i-ll-tell-i-ll-ask-to-somebody-who-makes-them-feel-sad-uncomfortable-embarrassed-or-upset/?from=years" TargetMode="External"/><Relationship Id="rId1" Type="http://schemas.openxmlformats.org/officeDocument/2006/relationships/slideLayout" Target="../slideLayouts/slideLayout2.xml"/><Relationship Id="rId6" Type="http://schemas.openxmlformats.org/officeDocument/2006/relationships/hyperlink" Target="https://projectevolve.co.uk/toolkit/resources/content/online-bullying/early-years-7/i-can-describe-ways-that-some-people-can-be-unkind-online/?from=years" TargetMode="External"/><Relationship Id="rId5" Type="http://schemas.openxmlformats.org/officeDocument/2006/relationships/hyperlink" Target="https://projectevolve.co.uk/toolkit/resources/content/online-reputation/early-years-7/i-can-identify-ways-that-i-can-put-information-on-the-internet/?from=years" TargetMode="External"/><Relationship Id="rId4" Type="http://schemas.openxmlformats.org/officeDocument/2006/relationships/hyperlink" Target="https://projectevolve.co.uk/toolkit/resources/content/online-relationships/early-years-7/i-can-give-examples-of-how-i-might-use-technology-to-communicate-with-people-i-know/?from=years" TargetMode="External"/><Relationship Id="rId9" Type="http://schemas.openxmlformats.org/officeDocument/2006/relationships/hyperlink" Target="https://projectevolve.co.uk/toolkit/resources/content/managing-online-information/early-years-7/i-can-identify-devices-i-could-use-to-access-information-on-the-internet/?from=year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projectevolve.co.uk/toolkit/resources/content/copyright-and-ownership/early-years-7/i-can-say-why-it-belongs-to-me-e-g-i-designed-it-or-i-filmed-it/?from=years" TargetMode="External"/><Relationship Id="rId13" Type="http://schemas.openxmlformats.org/officeDocument/2006/relationships/hyperlink" Target="https://projectevolve.co.uk/toolkit/resources/content/self-image-and-identity/early-years-7/if-something-happens-that-makes-me-feel-sad-worried-uncomfortable-or-frightened-i-can-give-examples-of-when-and-how-to-speak-to-an-adult-i-can-trust-and-how-they-can-help/?from=years" TargetMode="External"/><Relationship Id="rId3" Type="http://schemas.openxmlformats.org/officeDocument/2006/relationships/hyperlink" Target="https://teachcomputing.org/curriculum/key-stage-1/computing-systems-and-networks-technology-around-us/lesson-2-using-technology" TargetMode="External"/><Relationship Id="rId7" Type="http://schemas.openxmlformats.org/officeDocument/2006/relationships/hyperlink" Target="https://projectevolve.co.uk/toolkit/resources/content/copyright-and-ownership/early-years-7/i-can-explain-why-work-i-create-using-technology-belongs-to-me/?from=years" TargetMode="External"/><Relationship Id="rId12" Type="http://schemas.openxmlformats.org/officeDocument/2006/relationships/hyperlink" Target="https://teachcomputing.org/curriculum/key-stage-1/computing-systems-and-networks-technology-around-us/lesson-6-using-a-computer-responsibly" TargetMode="External"/><Relationship Id="rId17" Type="http://schemas.openxmlformats.org/officeDocument/2006/relationships/hyperlink" Target="https://projectevolve.co.uk/toolkit/resources/content/managing-online-information/early-years-7/i-know-understand-that-we-can-encounter-a-range-of-things-online-including-things-we-like-and-don-t-like-as-well-as-things-which-are-real-or-make-believe-a-joke/?from=years" TargetMode="External"/><Relationship Id="rId2" Type="http://schemas.openxmlformats.org/officeDocument/2006/relationships/hyperlink" Target="https://teachcomputing.org/curriculum/key-stage-1/computing-systems-and-networks-technology-around-us/lesson-1-technology-in-our-classroom" TargetMode="External"/><Relationship Id="rId16" Type="http://schemas.openxmlformats.org/officeDocument/2006/relationships/hyperlink" Target="https://projectevolve.co.uk/toolkit/resources/content/managing-online-information/early-years-7/i-can-give-simple-examples-of-how-to-find-information-using-digital-technologies-e-g-search-engines-voice-activated-searching/?from=years" TargetMode="External"/><Relationship Id="rId1" Type="http://schemas.openxmlformats.org/officeDocument/2006/relationships/slideLayout" Target="../slideLayouts/slideLayout4.xml"/><Relationship Id="rId6" Type="http://schemas.openxmlformats.org/officeDocument/2006/relationships/hyperlink" Target="https://teachcomputing.org/curriculum/key-stage-1/computing-systems-and-networks-technology-around-us/lesson-4-using-a-computer-keyboard" TargetMode="External"/><Relationship Id="rId11" Type="http://schemas.openxmlformats.org/officeDocument/2006/relationships/hyperlink" Target="https://teachcomputing.org/curriculum/key-stage-1/computing-systems-and-networks-technology-around-us/lesson-5-developing-keyboard-skills" TargetMode="External"/><Relationship Id="rId5" Type="http://schemas.openxmlformats.org/officeDocument/2006/relationships/hyperlink" Target="https://teachcomputing.org/curriculum/key-stage-1/computing-systems-and-networks-technology-around-us/lesson-3-developing-mouse-skills" TargetMode="External"/><Relationship Id="rId15" Type="http://schemas.openxmlformats.org/officeDocument/2006/relationships/hyperlink" Target="https://projectevolve.co.uk/toolkit/resources/content/health-well-being-and-lifestyle/early-years-7/i-can-explain-rules-to-keep-myself-safe-when-using-technology-both-in-and-beyond-the-home/?from=years" TargetMode="External"/><Relationship Id="rId10" Type="http://schemas.openxmlformats.org/officeDocument/2006/relationships/hyperlink" Target="https://projectevolve.co.uk/toolkit/resources/content/copyright-and-ownership/early-years-7/i-understand-that-work-created-by-others-does-not-belong-to-me-even-if-i-save-a-copy/?from=years" TargetMode="External"/><Relationship Id="rId4" Type="http://schemas.openxmlformats.org/officeDocument/2006/relationships/hyperlink" Target="https://projectevolve.co.uk/toolkit/resources/content/privacy-and-security/early-years-7/i-can-explain-that-passwords-are-used-to-protect-information-accounts-and-devices/?from=years" TargetMode="External"/><Relationship Id="rId9" Type="http://schemas.openxmlformats.org/officeDocument/2006/relationships/hyperlink" Target="https://projectevolve.co.uk/toolkit/resources/content/copyright-and-ownership/early-years-7/i-can-save-my-work-under-a-suitable-title-or-name-so-that-others-know-it-belongs-to-me-e-g-filename-name-on-content/?from=years" TargetMode="External"/><Relationship Id="rId14" Type="http://schemas.openxmlformats.org/officeDocument/2006/relationships/hyperlink" Target="https://projectevolve.co.uk/toolkit/resources/content/managing-online-information/early-years-7/i-know-how-to-get-help-from-a-trusted-adult-if-we-see-content-that-makes-us-feel-sad-uncomfortable-worried-or-frightened/?from=year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eachcomputing.org/curriculum/key-stage-1/programming-a-moving-a-robot/lesson-2-directions" TargetMode="External"/><Relationship Id="rId7" Type="http://schemas.openxmlformats.org/officeDocument/2006/relationships/hyperlink" Target="https://teachcomputing.org/curriculum/key-stage-1/programming-a-moving-a-robot/lesson-6-routes" TargetMode="External"/><Relationship Id="rId2" Type="http://schemas.openxmlformats.org/officeDocument/2006/relationships/hyperlink" Target="https://teachcomputing.org/curriculum/key-stage-1/programming-a-moving-a-robot/lesson-1-buttons" TargetMode="External"/><Relationship Id="rId1" Type="http://schemas.openxmlformats.org/officeDocument/2006/relationships/slideLayout" Target="../slideLayouts/slideLayout4.xml"/><Relationship Id="rId6" Type="http://schemas.openxmlformats.org/officeDocument/2006/relationships/hyperlink" Target="https://teachcomputing.org/curriculum/key-stage-1/programming-a-moving-a-robot/lesson-5-getting-there" TargetMode="External"/><Relationship Id="rId5" Type="http://schemas.openxmlformats.org/officeDocument/2006/relationships/hyperlink" Target="https://teachcomputing.org/curriculum/key-stage-1/programming-a-moving-a-robot/lesson-4-four-directions" TargetMode="External"/><Relationship Id="rId4" Type="http://schemas.openxmlformats.org/officeDocument/2006/relationships/hyperlink" Target="https://teachcomputing.org/curriculum/key-stage-1/programming-a-moving-a-robot/lesson-3-forwards-and-backward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eachcomputing.org/curriculum/key-stage-1/creating-media-digital-painting/lesson-2-using-shapes-and-lines" TargetMode="External"/><Relationship Id="rId7" Type="http://schemas.openxmlformats.org/officeDocument/2006/relationships/hyperlink" Target="https://teachcomputing.org/curriculum/key-stage-1/creating-media-digital-painting/lesson-6-comparing-computer-art-and-painting" TargetMode="External"/><Relationship Id="rId2" Type="http://schemas.openxmlformats.org/officeDocument/2006/relationships/hyperlink" Target="https://teachcomputing.org/curriculum/key-stage-1/creating-media-digital-painting/lesson-1-how-can-we-paint-using-computers" TargetMode="External"/><Relationship Id="rId1" Type="http://schemas.openxmlformats.org/officeDocument/2006/relationships/slideLayout" Target="../slideLayouts/slideLayout5.xml"/><Relationship Id="rId6" Type="http://schemas.openxmlformats.org/officeDocument/2006/relationships/hyperlink" Target="https://teachcomputing.org/curriculum/key-stage-1/creating-media-digital-painting/lesson-5-painting-all-by-myself" TargetMode="External"/><Relationship Id="rId5" Type="http://schemas.openxmlformats.org/officeDocument/2006/relationships/hyperlink" Target="https://teachcomputing.org/curriculum/key-stage-1/creating-media-digital-painting/lesson-4-why-did-i-choose-that" TargetMode="External"/><Relationship Id="rId4" Type="http://schemas.openxmlformats.org/officeDocument/2006/relationships/hyperlink" Target="https://teachcomputing.org/curriculum/key-stage-1/creating-media-digital-painting/lesson-3-making-careful-choic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eachcomputing.org/curriculum/key-stage-1/data-and-information-grouping-data/lesson-2-group-and-count" TargetMode="External"/><Relationship Id="rId7" Type="http://schemas.openxmlformats.org/officeDocument/2006/relationships/hyperlink" Target="https://teachcomputing.org/curriculum/key-stage-1/data-and-information-grouping-data/lesson-6-answering-questions" TargetMode="External"/><Relationship Id="rId2" Type="http://schemas.openxmlformats.org/officeDocument/2006/relationships/hyperlink" Target="https://teachcomputing.org/curriculum/key-stage-1/data-and-information-grouping-data/lesson-1-label-and-match" TargetMode="External"/><Relationship Id="rId1" Type="http://schemas.openxmlformats.org/officeDocument/2006/relationships/slideLayout" Target="../slideLayouts/slideLayout5.xml"/><Relationship Id="rId6" Type="http://schemas.openxmlformats.org/officeDocument/2006/relationships/hyperlink" Target="https://teachcomputing.org/curriculum/key-stage-1/data-and-information-grouping-data/lesson-5-comparing-groups" TargetMode="External"/><Relationship Id="rId5" Type="http://schemas.openxmlformats.org/officeDocument/2006/relationships/hyperlink" Target="https://teachcomputing.org/curriculum/key-stage-1/data-and-information-grouping-data/lesson-4-making-different-groups" TargetMode="External"/><Relationship Id="rId4" Type="http://schemas.openxmlformats.org/officeDocument/2006/relationships/hyperlink" Target="https://teachcomputing.org/curriculum/key-stage-1/data-and-information-grouping-data/lesson-3-describe-an-objec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eachcomputing.org/curriculum/key-stage-1/programming-b-introduction-to-animation/lesson-2-joining-blocks" TargetMode="External"/><Relationship Id="rId7" Type="http://schemas.openxmlformats.org/officeDocument/2006/relationships/hyperlink" Target="https://teachcomputing.org/curriculum/key-stage-1/programming-b-introduction-to-animation/lesson-6-following-my-design" TargetMode="External"/><Relationship Id="rId2" Type="http://schemas.openxmlformats.org/officeDocument/2006/relationships/hyperlink" Target="https://teachcomputing.org/curriculum/key-stage-1/programming-b-introduction-to-animation/lesson-1-comparing-tools" TargetMode="External"/><Relationship Id="rId1" Type="http://schemas.openxmlformats.org/officeDocument/2006/relationships/slideLayout" Target="../slideLayouts/slideLayout6.xml"/><Relationship Id="rId6" Type="http://schemas.openxmlformats.org/officeDocument/2006/relationships/hyperlink" Target="https://teachcomputing.org/curriculum/key-stage-1/programming-b-introduction-to-animation/lesson-5-project-design" TargetMode="External"/><Relationship Id="rId5" Type="http://schemas.openxmlformats.org/officeDocument/2006/relationships/hyperlink" Target="https://teachcomputing.org/curriculum/key-stage-1/programming-b-introduction-to-animation/lesson-4-adding-sprites" TargetMode="External"/><Relationship Id="rId4" Type="http://schemas.openxmlformats.org/officeDocument/2006/relationships/hyperlink" Target="https://teachcomputing.org/curriculum/key-stage-1/programming-b-introduction-to-animation/lesson-3-make-a-chang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teachcomputing.org/curriculum/key-stage-1/creating-media-digital-writing/lesson-2-adding-and-removing-text" TargetMode="External"/><Relationship Id="rId7" Type="http://schemas.openxmlformats.org/officeDocument/2006/relationships/hyperlink" Target="https://teachcomputing.org/curriculum/key-stage-1/creating-media-digital-writing/lesson-6-pencil-or-keyboard" TargetMode="External"/><Relationship Id="rId2" Type="http://schemas.openxmlformats.org/officeDocument/2006/relationships/hyperlink" Target="https://teachcomputing.org/curriculum/key-stage-1/creating-media-digital-writing/lesson-1-exploring-the-keyboard" TargetMode="External"/><Relationship Id="rId1" Type="http://schemas.openxmlformats.org/officeDocument/2006/relationships/slideLayout" Target="../slideLayouts/slideLayout6.xml"/><Relationship Id="rId6" Type="http://schemas.openxmlformats.org/officeDocument/2006/relationships/hyperlink" Target="https://teachcomputing.org/curriculum/key-stage-1/creating-media-digital-writing/lesson-5-explaining-my-choices" TargetMode="External"/><Relationship Id="rId5" Type="http://schemas.openxmlformats.org/officeDocument/2006/relationships/hyperlink" Target="https://teachcomputing.org/curriculum/key-stage-1/creating-media-digital-writing/lesson-4-making-changes-to-text" TargetMode="External"/><Relationship Id="rId4" Type="http://schemas.openxmlformats.org/officeDocument/2006/relationships/hyperlink" Target="https://teachcomputing.org/curriculum/key-stage-1/creating-media-digital-writing/lesson-3-exploring-the-toolbar"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projectevolve.co.uk/toolkit/resources/content/online-reputation/early-years-7/i-can-describe-what-information-i-should-not-put-online-without-asking-a-trusted-adult-first/?from=years" TargetMode="External"/><Relationship Id="rId3" Type="http://schemas.openxmlformats.org/officeDocument/2006/relationships/hyperlink" Target="https://projectevolve.co.uk/toolkit/resources/content/online-relationships/early-years-7/i-can-give-examples-of-when-i-should-ask-permission-to-do-something-online-and-explain-why-this-is-important/?from=years" TargetMode="External"/><Relationship Id="rId7" Type="http://schemas.openxmlformats.org/officeDocument/2006/relationships/hyperlink" Target="https://projectevolve.co.uk/toolkit/resources/content/online-reputation/early-years-7/i-can-recognise-that-information-can-stay-online-and-could-be-copied/?from=years" TargetMode="External"/><Relationship Id="rId2" Type="http://schemas.openxmlformats.org/officeDocument/2006/relationships/hyperlink" Target="https://projectevolve.co.uk/toolkit/resources/content/self-image-and-identity/early-years-7/i-can-recognise-that-there-may-be-people-online-who-could-make-someone-feel-sad-embarrassed-or-upset/?from=years" TargetMode="External"/><Relationship Id="rId1" Type="http://schemas.openxmlformats.org/officeDocument/2006/relationships/slideLayout" Target="../slideLayouts/slideLayout2.xml"/><Relationship Id="rId6" Type="http://schemas.openxmlformats.org/officeDocument/2006/relationships/hyperlink" Target="https://projectevolve.co.uk/toolkit/resources/content/online-relationships/early-years-7/i-can-explain-why-things-one-person-finds-funny-or-sad-online-may-not-always-be-seen-in-the-same-way-by-others/?from=years" TargetMode="External"/><Relationship Id="rId11" Type="http://schemas.openxmlformats.org/officeDocument/2006/relationships/hyperlink" Target="https://projectevolve.co.uk/toolkit/resources/content/privacy-and-security/early-years-7/i-can-explain-why-it-is-important-to-always-ask-a-trusted-adult-before-sharing-any-personal-information-online-belonging-to-myself-or-others/?from=years" TargetMode="External"/><Relationship Id="rId5" Type="http://schemas.openxmlformats.org/officeDocument/2006/relationships/hyperlink" Target="https://projectevolve.co.uk/toolkit/resources/content/online-relationships/early-years-7/i-can-explain-why-it-is-important-to-be-considerate-and-kind-to-people-online-and-to-respect-their-choices/?from=years" TargetMode="External"/><Relationship Id="rId10" Type="http://schemas.openxmlformats.org/officeDocument/2006/relationships/hyperlink" Target="https://projectevolve.co.uk/toolkit/resources/content/privacy-and-security/early-years-7/i-can-recognise-more-detailed-examples-of-information-that-is-personal-to-someone-e-g-where-someone-lives-and-goes-to-school-family-names/?from=years" TargetMode="External"/><Relationship Id="rId4" Type="http://schemas.openxmlformats.org/officeDocument/2006/relationships/hyperlink" Target="https://projectevolve.co.uk/toolkit/resources/content/online-relationships/early-years-7/i-can-use-the-internet-with-adult-support-to-communicate-with-people-i-know-e-g-video-call-apps-or-services/?from=years" TargetMode="External"/><Relationship Id="rId9" Type="http://schemas.openxmlformats.org/officeDocument/2006/relationships/hyperlink" Target="https://projectevolve.co.uk/toolkit/resources/content/online-bullying/early-years-7/i-can-describe-how-to-behave-online-in-ways-that-do-not-upset-others-and-can-give-examples/?from=year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projectevolve.co.uk/toolkit/resources/content/health-well-being-and-lifestyle/early-years-7/i-can-explain-simple-guidance-for-using-technology-in-different-environments-and-settings-e-g-accessing-online-technologies-in-public-places-and-the-home-environment/?from=years" TargetMode="External"/><Relationship Id="rId13" Type="http://schemas.openxmlformats.org/officeDocument/2006/relationships/hyperlink" Target="https://projectevolve.co.uk/toolkit/resources/content/online-relationships/early-years-7/i-can-describe-different-ways-to-ask-for-give-or-deny-my-permission-online-and-can-identify-who-can-help-me-if-i-am-not-sure/?from=years" TargetMode="External"/><Relationship Id="rId3" Type="http://schemas.openxmlformats.org/officeDocument/2006/relationships/hyperlink" Target="https://teachcomputing.org/curriculum/key-stage-1/computing-systems-and-networks-it-around-us/lesson-2-where-have-we-seen-information-technology-at-home" TargetMode="External"/><Relationship Id="rId7" Type="http://schemas.openxmlformats.org/officeDocument/2006/relationships/hyperlink" Target="https://teachcomputing.org/curriculum/key-stage-1/computing-systems-and-networks-it-around-us/lesson-4-how-does-information-technology-improve-our-world" TargetMode="External"/><Relationship Id="rId12" Type="http://schemas.openxmlformats.org/officeDocument/2006/relationships/hyperlink" Target="https://projectevolve.co.uk/toolkit/resources/content/online-relationships/early-years-7/i-can-give-examples-of-how-someone-might-use-technology-to-communicate-with-others-they-don-t-also-know-offline-and-explain-why-this-might-be-risky-e-g-email-online-gaming-a-pen-pal-in-another-school-country/?from=years" TargetMode="External"/><Relationship Id="rId17" Type="http://schemas.openxmlformats.org/officeDocument/2006/relationships/hyperlink" Target="https://projectevolve.co.uk/toolkit/resources/content/online-relationships/early-years-7/i-can-explain-why-i-should-always-ask-a-trusted-adult-before-clicking-yes-agree-or-accept-online/?from=years" TargetMode="External"/><Relationship Id="rId2" Type="http://schemas.openxmlformats.org/officeDocument/2006/relationships/hyperlink" Target="https://teachcomputing.org/curriculum/key-stage-1/computing-systems-and-networks-it-around-us/lesson-1-what-is-information-technology" TargetMode="External"/><Relationship Id="rId16" Type="http://schemas.openxmlformats.org/officeDocument/2006/relationships/hyperlink" Target="https://projectevolve.co.uk/toolkit/resources/content/online-relationships/early-years-7/i-can-explain-how-it-may-make-others-feel-if-i-do-not-ask-their-permission-or-ignore-their-answers-before-sharing-something-about-them-online/?from=years" TargetMode="External"/><Relationship Id="rId1" Type="http://schemas.openxmlformats.org/officeDocument/2006/relationships/slideLayout" Target="../slideLayouts/slideLayout4.xml"/><Relationship Id="rId6" Type="http://schemas.openxmlformats.org/officeDocument/2006/relationships/hyperlink" Target="https://projectevolve.co.uk/toolkit/resources/content/privacy-and-security/early-years-7/i-can-explain-how-some-people-may-have-devices-in-their-homes-connected-to-the-internet-and-give-examples-e-g-lights-fridges-toys-televisions/?from=years" TargetMode="External"/><Relationship Id="rId11" Type="http://schemas.openxmlformats.org/officeDocument/2006/relationships/hyperlink" Target="https://teachcomputing.org/curriculum/key-stage-1/computing-systems-and-networks-it-around-us/lesson-6-using-information-technology-responsibly" TargetMode="External"/><Relationship Id="rId5" Type="http://schemas.openxmlformats.org/officeDocument/2006/relationships/hyperlink" Target="https://teachcomputing.org/curriculum/key-stage-1/computing-systems-and-networks-it-around-us/lesson-3-where-have-we-seen-information-technology-in-the-world" TargetMode="External"/><Relationship Id="rId15" Type="http://schemas.openxmlformats.org/officeDocument/2006/relationships/hyperlink" Target="https://projectevolve.co.uk/toolkit/resources/content/online-relationships/early-years-7/i-can-identify-who-can-help-me-if-something-happens-online-without-my-consent/?from=years" TargetMode="External"/><Relationship Id="rId10" Type="http://schemas.openxmlformats.org/officeDocument/2006/relationships/hyperlink" Target="https://projectevolve.co.uk/toolkit/resources/content/health-well-being-and-lifestyle/early-years-7/i-can-say-how-those-rules-guides-can-help-anyone-accessing-online-technologies/?from=years" TargetMode="External"/><Relationship Id="rId4" Type="http://schemas.openxmlformats.org/officeDocument/2006/relationships/hyperlink" Target="https://projectevolve.co.uk/toolkit/resources/content/privacy-and-security/early-years-7/i-can-explain-how-passwords-can-be-used-to-protect-information-accounts-and-devices/?from=years" TargetMode="External"/><Relationship Id="rId9" Type="http://schemas.openxmlformats.org/officeDocument/2006/relationships/hyperlink" Target="https://teachcomputing.org/curriculum/key-stage-1/computing-systems-and-networks-it-around-us/lesson-5-demonstrate-safe-use-of-information-technology" TargetMode="External"/><Relationship Id="rId14" Type="http://schemas.openxmlformats.org/officeDocument/2006/relationships/hyperlink" Target="https://projectevolve.co.uk/toolkit/resources/content/online-relationships/early-years-7/i-can-explain-why-i-have-a-right-to-say-no-or-i-will-have-to-ask-someone-i-can-explain-who-can-help-me-if-i-feel-under-pressure-to-agree-to-something-i-am-unsure-about-or-don-t-want-to-do/?from=yea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eachcomputing.org/curriculum/key-stage-1/programming-a-robot-algorithms/lesson-2-same-but-different" TargetMode="External"/><Relationship Id="rId7" Type="http://schemas.openxmlformats.org/officeDocument/2006/relationships/hyperlink" Target="https://teachcomputing.org/curriculum/key-stage-1/programming-a-robot-algorithms/lesson-6-debugging" TargetMode="External"/><Relationship Id="rId2" Type="http://schemas.openxmlformats.org/officeDocument/2006/relationships/hyperlink" Target="https://teachcomputing.org/curriculum/key-stage-1/programming-a-robot-algorithms/lesson-1-giving-instructions" TargetMode="External"/><Relationship Id="rId1" Type="http://schemas.openxmlformats.org/officeDocument/2006/relationships/slideLayout" Target="../slideLayouts/slideLayout4.xml"/><Relationship Id="rId6" Type="http://schemas.openxmlformats.org/officeDocument/2006/relationships/hyperlink" Target="https://teachcomputing.org/curriculum/key-stage-1/programming-a-robot-algorithms/lesson-5-algorithm-design" TargetMode="External"/><Relationship Id="rId5" Type="http://schemas.openxmlformats.org/officeDocument/2006/relationships/hyperlink" Target="https://teachcomputing.org/curriculum/key-stage-1/programming-a-robot-algorithms/lesson-4-mats-and-routes" TargetMode="External"/><Relationship Id="rId4" Type="http://schemas.openxmlformats.org/officeDocument/2006/relationships/hyperlink" Target="https://teachcomputing.org/curriculum/key-stage-1/programming-a-robot-algorithms/lesson-3-making-prediction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teachcomputing.org/curriculum/key-stage-1/creating-media-making-music/lesson-2-rhythms-and-patterns" TargetMode="External"/><Relationship Id="rId7" Type="http://schemas.openxmlformats.org/officeDocument/2006/relationships/hyperlink" Target="https://teachcomputing.org/curriculum/key-stage-1/creating-media-making-music/lesson-6-reviewing-and-editing-music" TargetMode="External"/><Relationship Id="rId2" Type="http://schemas.openxmlformats.org/officeDocument/2006/relationships/hyperlink" Target="https://teachcomputing.org/curriculum/key-stage-1/creating-media-making-music/lesson-1-how-music-makes-us-feel" TargetMode="External"/><Relationship Id="rId1" Type="http://schemas.openxmlformats.org/officeDocument/2006/relationships/slideLayout" Target="../slideLayouts/slideLayout5.xml"/><Relationship Id="rId6" Type="http://schemas.openxmlformats.org/officeDocument/2006/relationships/hyperlink" Target="https://teachcomputing.org/curriculum/key-stage-1/creating-media-making-music/lesson-5-creating-digital-music" TargetMode="External"/><Relationship Id="rId5" Type="http://schemas.openxmlformats.org/officeDocument/2006/relationships/hyperlink" Target="https://teachcomputing.org/curriculum/key-stage-1/creating-media-making-music/lesson-4-notes-and-tempo" TargetMode="External"/><Relationship Id="rId4" Type="http://schemas.openxmlformats.org/officeDocument/2006/relationships/hyperlink" Target="https://teachcomputing.org/curriculum/key-stage-1/creating-media-making-music/lesson-3-how-music-can-be-used"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teachcomputing.org/curriculum/key-stage-1/data-and-information-pictograms/lesson-2-enter-the-data" TargetMode="External"/><Relationship Id="rId7" Type="http://schemas.openxmlformats.org/officeDocument/2006/relationships/hyperlink" Target="https://teachcomputing.org/curriculum/key-stage-1/data-and-information-pictograms/lesson-6-presenting-information" TargetMode="External"/><Relationship Id="rId2" Type="http://schemas.openxmlformats.org/officeDocument/2006/relationships/hyperlink" Target="https://teachcomputing.org/curriculum/key-stage-1/data-and-information-pictograms/lesson-1-counting-and-comparing" TargetMode="External"/><Relationship Id="rId1" Type="http://schemas.openxmlformats.org/officeDocument/2006/relationships/slideLayout" Target="../slideLayouts/slideLayout5.xml"/><Relationship Id="rId6" Type="http://schemas.openxmlformats.org/officeDocument/2006/relationships/hyperlink" Target="https://teachcomputing.org/curriculum/key-stage-1/data-and-information-pictograms/lesson-5-comparing-people" TargetMode="External"/><Relationship Id="rId5" Type="http://schemas.openxmlformats.org/officeDocument/2006/relationships/hyperlink" Target="https://teachcomputing.org/curriculum/key-stage-1/data-and-information-pictograms/lesson-4-what-is-an-attribute" TargetMode="External"/><Relationship Id="rId4" Type="http://schemas.openxmlformats.org/officeDocument/2006/relationships/hyperlink" Target="https://teachcomputing.org/curriculum/key-stage-1/data-and-information-pictograms/lesson-3-creating-pictogram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projectevolve.co.uk/toolkit/resources/content/self-image-and-identity/early-years-7/i-can-explain-how-other-people-may-look-and-act-differently-online-and-offline/?from=years" TargetMode="External"/><Relationship Id="rId3" Type="http://schemas.openxmlformats.org/officeDocument/2006/relationships/hyperlink" Target="https://teachcomputing.org/curriculum/key-stage-1/creating-media-digital-photography/lesson-2-landscape-or-portrait" TargetMode="External"/><Relationship Id="rId7" Type="http://schemas.openxmlformats.org/officeDocument/2006/relationships/hyperlink" Target="https://teachcomputing.org/curriculum/key-stage-1/creating-media-digital-photography/lesson-6-is-it-real" TargetMode="External"/><Relationship Id="rId2" Type="http://schemas.openxmlformats.org/officeDocument/2006/relationships/hyperlink" Target="https://teachcomputing.org/curriculum/key-stage-1/creating-media-digital-photography/lesson-1-taking-photographs" TargetMode="External"/><Relationship Id="rId1" Type="http://schemas.openxmlformats.org/officeDocument/2006/relationships/slideLayout" Target="../slideLayouts/slideLayout6.xml"/><Relationship Id="rId6" Type="http://schemas.openxmlformats.org/officeDocument/2006/relationships/hyperlink" Target="https://teachcomputing.org/curriculum/key-stage-1/creating-media-digital-photography/lesson-5-effects" TargetMode="External"/><Relationship Id="rId5" Type="http://schemas.openxmlformats.org/officeDocument/2006/relationships/hyperlink" Target="https://teachcomputing.org/curriculum/key-stage-1/creating-media-digital-photography/lesson-4-lighting" TargetMode="External"/><Relationship Id="rId10" Type="http://schemas.openxmlformats.org/officeDocument/2006/relationships/hyperlink" Target="https://projectevolve.co.uk/toolkit/resources/content/copyright-and-ownership/early-years-7/i-can-describe-why-other-people-s-work-belongs-to-them/?from=years" TargetMode="External"/><Relationship Id="rId4" Type="http://schemas.openxmlformats.org/officeDocument/2006/relationships/hyperlink" Target="https://teachcomputing.org/curriculum/key-stage-1/creating-media-digital-photography/lesson-3-what-makes-a-good-photograph" TargetMode="External"/><Relationship Id="rId9" Type="http://schemas.openxmlformats.org/officeDocument/2006/relationships/hyperlink" Target="https://projectevolve.co.uk/toolkit/resources/content/copyright-and-ownership/early-years-7/i-can-recognise-that-content-on-the-internet-may-belong-to-other-people/?from=year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teachcomputing.org/curriculum/key-stage-1/programming-b-an-introduction-to-quizzes/lesson-2-outcomes" TargetMode="External"/><Relationship Id="rId7" Type="http://schemas.openxmlformats.org/officeDocument/2006/relationships/hyperlink" Target="https://teachcomputing.org/curriculum/key-stage-1/programming-b-an-introduction-to-quizzes/lesson-6-evaluating" TargetMode="External"/><Relationship Id="rId2" Type="http://schemas.openxmlformats.org/officeDocument/2006/relationships/hyperlink" Target="https://teachcomputing.org/curriculum/key-stage-1/programming-b-an-introduction-to-quizzes/lesson-1-scratchjr-recap" TargetMode="External"/><Relationship Id="rId1" Type="http://schemas.openxmlformats.org/officeDocument/2006/relationships/slideLayout" Target="../slideLayouts/slideLayout6.xml"/><Relationship Id="rId6" Type="http://schemas.openxmlformats.org/officeDocument/2006/relationships/hyperlink" Target="https://teachcomputing.org/curriculum/key-stage-1/programming-b-an-introduction-to-quizzes/lesson-5-designing-and-creating-a-program" TargetMode="External"/><Relationship Id="rId5" Type="http://schemas.openxmlformats.org/officeDocument/2006/relationships/hyperlink" Target="https://teachcomputing.org/curriculum/key-stage-1/programming-b-an-introduction-to-quizzes/lesson-4-changing-a-design" TargetMode="External"/><Relationship Id="rId4" Type="http://schemas.openxmlformats.org/officeDocument/2006/relationships/hyperlink" Target="https://teachcomputing.org/curriculum/key-stage-1/programming-b-an-introduction-to-quizzes/lesson-3-using-a-design"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projectevolve.co.uk/toolkit/resources/content/online-bullying/early-years-7/i-can-explain-why-anyone-who-experiences-bullying-is-not-to-blame/?from=years" TargetMode="External"/><Relationship Id="rId13" Type="http://schemas.openxmlformats.org/officeDocument/2006/relationships/hyperlink" Target="https://projectevolve.co.uk/toolkit/resources/content/managing-online-information/early-years-7/i-can-explain-the-difference-between-things-that-are-imaginary-made-up-or-make-believe-and-things-that-are-true-or-real/?from=years" TargetMode="External"/><Relationship Id="rId3" Type="http://schemas.openxmlformats.org/officeDocument/2006/relationships/hyperlink" Target="https://projectevolve.co.uk/toolkit/resources/content/online-relationships/early-years-7/i-can-explain-who-i-should-ask-before-sharing-things-about-myself-or-others-online/?from=years" TargetMode="External"/><Relationship Id="rId7" Type="http://schemas.openxmlformats.org/officeDocument/2006/relationships/hyperlink" Target="https://projectevolve.co.uk/toolkit/resources/content/online-bullying/early-years-7/i-can-explain-what-bullying-is-how-people-may-bully-others-and-how-bullying-can-make-someone-feel/?from=years" TargetMode="External"/><Relationship Id="rId12" Type="http://schemas.openxmlformats.org/officeDocument/2006/relationships/hyperlink" Target="I%20can%20explain%20what%20voice%20activated%20searching%20is%20and%20how%20it%20might%20be%20used,%20and%20know%20it%20is%20not%20a%20real%20person%20(e.g.%20Alexa,%20Google%20Now,%20Siri)." TargetMode="External"/><Relationship Id="rId2" Type="http://schemas.openxmlformats.org/officeDocument/2006/relationships/hyperlink" Target="https://projectevolve.co.uk/toolkit/resources/content/self-image-and-identity/early-years-7/i-can-give-examples-of-issues-online-that-might-make-someone-feel-sad-worried-uncomfortable-or-frightened-i-can-give-examples-of-how-they-might-get-help/?from=years" TargetMode="External"/><Relationship Id="rId16" Type="http://schemas.openxmlformats.org/officeDocument/2006/relationships/hyperlink" Target="https://projectevolve.co.uk/toolkit/resources/content/privacy-and-security/early-years-7/i-can-describe-and-explain-some-rules-for-keeping-personal-information-private-e-g-creating-and-protecting-passwords/?from=years" TargetMode="External"/><Relationship Id="rId1" Type="http://schemas.openxmlformats.org/officeDocument/2006/relationships/slideLayout" Target="../slideLayouts/slideLayout2.xml"/><Relationship Id="rId6" Type="http://schemas.openxmlformats.org/officeDocument/2006/relationships/hyperlink" Target="https://projectevolve.co.uk/toolkit/resources/content/online-reputation/early-years-7/i-know-who-to-talk-to-if-something-has-been-put-online-without-consent-or-if-it-is-incorrect/?from=years" TargetMode="External"/><Relationship Id="rId11" Type="http://schemas.openxmlformats.org/officeDocument/2006/relationships/hyperlink" Target="https://projectevolve.co.uk/toolkit/resources/content/managing-online-information/early-years-7/i-can-demonstrate-how-to-navigate-a-simple-webpage-to-get-to-information-i-need-e-g-home-forward-back-buttons-links-tabs-and-sections/?from=years" TargetMode="External"/><Relationship Id="rId5" Type="http://schemas.openxmlformats.org/officeDocument/2006/relationships/hyperlink" Target="https://projectevolve.co.uk/toolkit/resources/content/online-reputation/early-years-7/i-can-describe-how-anyone-s-online-information-could-be-seen-by-others/?from=years" TargetMode="External"/><Relationship Id="rId15" Type="http://schemas.openxmlformats.org/officeDocument/2006/relationships/hyperlink" Target="https://projectevolve.co.uk/toolkit/resources/content/privacy-and-security/early-years-7/i-can-explain-and-give-examples-of-what-is-meant-by-private-and-keeping-things-private/?from=years" TargetMode="External"/><Relationship Id="rId10" Type="http://schemas.openxmlformats.org/officeDocument/2006/relationships/hyperlink" Target="https://projectevolve.co.uk/toolkit/resources/content/managing-online-information/early-years-7/i-can-use-simple-keywords-in-search-engines/?from=years" TargetMode="External"/><Relationship Id="rId4" Type="http://schemas.openxmlformats.org/officeDocument/2006/relationships/hyperlink" Target="https://projectevolve.co.uk/toolkit/resources/content/online-reputation/early-years-7/i-can-explain-how-information-put-online-about-someone-can-last-for-a-long-time/?from=years" TargetMode="External"/><Relationship Id="rId9" Type="http://schemas.openxmlformats.org/officeDocument/2006/relationships/hyperlink" Target="https://projectevolve.co.uk/toolkit/resources/content/online-bullying/early-years-7/i-can-talk-about-how-anyone-experiencing-bullying-can-get-help/?from=years" TargetMode="External"/><Relationship Id="rId14" Type="http://schemas.openxmlformats.org/officeDocument/2006/relationships/hyperlink" Target="https://projectevolve.co.uk/toolkit/resources/content/managing-online-information/early-years-7/i-can-explain-why-some-information-i-find-online-may-not-be-real-or-true/?from=year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projectevolve.co.uk/toolkit/resources/content/privacy-and-security/7-11/i-can-describe-how-connected-devices-can-collect-and-share-anyone-s-information-with-others/?from=years" TargetMode="External"/><Relationship Id="rId3" Type="http://schemas.openxmlformats.org/officeDocument/2006/relationships/hyperlink" Target="https://teachcomputing.org/curriculum/key-stage-2/computing-systems-and-networks-connecting-computers/lesson-2-what-parts-make-up-a-digital-device" TargetMode="External"/><Relationship Id="rId7" Type="http://schemas.openxmlformats.org/officeDocument/2006/relationships/hyperlink" Target="https://teachcomputing.org/curriculum/key-stage-2/computing-systems-and-networks-connecting-computers/lesson-5-how-are-computers-connected" TargetMode="External"/><Relationship Id="rId12" Type="http://schemas.openxmlformats.org/officeDocument/2006/relationships/hyperlink" Target="https://projectevolve.co.uk/toolkit/resources/content/online-reputation/7-11/i-can-explain-who-someone-can-ask-if-they-are-unsure-about-putting-something-online/?from=years" TargetMode="External"/><Relationship Id="rId2" Type="http://schemas.openxmlformats.org/officeDocument/2006/relationships/hyperlink" Target="https://teachcomputing.org/curriculum/key-stage-2/computing-systems-and-networks-connecting-computers/lesson-1-how-does-a-digital-device-work" TargetMode="External"/><Relationship Id="rId1" Type="http://schemas.openxmlformats.org/officeDocument/2006/relationships/slideLayout" Target="../slideLayouts/slideLayout4.xml"/><Relationship Id="rId6" Type="http://schemas.openxmlformats.org/officeDocument/2006/relationships/hyperlink" Target="https://projectevolve.co.uk/toolkit/resources/content/privacy-and-security/7-11/i-can-give-reasons-why-someone-should-only-share-information-with-people-they-choose-to-and-can-trust-i-can-explain-that-if-they-are-not-sure-or-feel-pressured-then-they-should-tell-a-trusted-adult/?from=years" TargetMode="External"/><Relationship Id="rId11" Type="http://schemas.openxmlformats.org/officeDocument/2006/relationships/hyperlink" Target="https://projectevolve.co.uk/toolkit/resources/content/online-reputation/7-11/i-can-give-examples-of-what-anyone-may-or-may-not-be-willing-to-share-about-themselves-online-i-can-explain-the-need-to-be-careful-before-sharing-anything-personal/?from=years" TargetMode="External"/><Relationship Id="rId5" Type="http://schemas.openxmlformats.org/officeDocument/2006/relationships/hyperlink" Target="https://teachcomputing.org/curriculum/key-stage-2/computing-systems-and-networks-connecting-computers/lesson-4-how-am-i-connected" TargetMode="External"/><Relationship Id="rId10" Type="http://schemas.openxmlformats.org/officeDocument/2006/relationships/hyperlink" Target="https://projectevolve.co.uk/toolkit/resources/content/online-reputation/7-11/i-can-explain-how-to-search-for-information-about-others-online/?from=years" TargetMode="External"/><Relationship Id="rId4" Type="http://schemas.openxmlformats.org/officeDocument/2006/relationships/hyperlink" Target="https://teachcomputing.org/curriculum/key-stage-2/computing-systems-and-networks-connecting-computers/lesson-3-how-do-digital-devices-help-us" TargetMode="External"/><Relationship Id="rId9" Type="http://schemas.openxmlformats.org/officeDocument/2006/relationships/hyperlink" Target="https://teachcomputing.org/curriculum/key-stage-2/computing-systems-and-networks-connecting-computers/lesson-6-what-does-our-school-network-look-lik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eachcomputing.org/curriculum/key-stage-2/programming-a-sequence-in-music/lesson-2-programming-sprites" TargetMode="External"/><Relationship Id="rId7" Type="http://schemas.openxmlformats.org/officeDocument/2006/relationships/hyperlink" Target="https://teachcomputing.org/curriculum/key-stage-2/programming-a-sequence-in-music/lesson-6-making-an-instrument" TargetMode="External"/><Relationship Id="rId2" Type="http://schemas.openxmlformats.org/officeDocument/2006/relationships/hyperlink" Target="https://teachcomputing.org/curriculum/key-stage-2/programming-a-sequence-in-music/lesson-1-introduction-to-scratch" TargetMode="External"/><Relationship Id="rId1" Type="http://schemas.openxmlformats.org/officeDocument/2006/relationships/slideLayout" Target="../slideLayouts/slideLayout4.xml"/><Relationship Id="rId6" Type="http://schemas.openxmlformats.org/officeDocument/2006/relationships/hyperlink" Target="https://teachcomputing.org/curriculum/key-stage-2/programming-a-sequence-in-music/lesson-5-looking-good" TargetMode="External"/><Relationship Id="rId5" Type="http://schemas.openxmlformats.org/officeDocument/2006/relationships/hyperlink" Target="https://teachcomputing.org/curriculum/key-stage-2/programming-a-sequence-in-music/lesson-4-ordering-commands" TargetMode="External"/><Relationship Id="rId4" Type="http://schemas.openxmlformats.org/officeDocument/2006/relationships/hyperlink" Target="https://teachcomputing.org/curriculum/key-stage-2/programming-a-sequence-in-music/lesson-3-sequenc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teachcomputing.org/curriculum/key-stage-2/data-and-information-branching-databases/lesson-2-making-groups" TargetMode="External"/><Relationship Id="rId7" Type="http://schemas.openxmlformats.org/officeDocument/2006/relationships/hyperlink" Target="https://teachcomputing.org/curriculum/key-stage-2/data-and-information-branching-databases/lesson-6-presenting-information" TargetMode="External"/><Relationship Id="rId2" Type="http://schemas.openxmlformats.org/officeDocument/2006/relationships/hyperlink" Target="https://teachcomputing.org/curriculum/key-stage-2/data-and-information-branching-databases/lesson-1-yes-or-no-questions" TargetMode="External"/><Relationship Id="rId1" Type="http://schemas.openxmlformats.org/officeDocument/2006/relationships/slideLayout" Target="../slideLayouts/slideLayout5.xml"/><Relationship Id="rId6" Type="http://schemas.openxmlformats.org/officeDocument/2006/relationships/hyperlink" Target="https://teachcomputing.org/curriculum/key-stage-2/data-and-information-branching-databases/lesson-5-using-a-branching-database" TargetMode="External"/><Relationship Id="rId5" Type="http://schemas.openxmlformats.org/officeDocument/2006/relationships/hyperlink" Target="https://teachcomputing.org/curriculum/key-stage-2/data-and-information-branching-databases/lesson-4-structuring-a-branching-database" TargetMode="External"/><Relationship Id="rId4" Type="http://schemas.openxmlformats.org/officeDocument/2006/relationships/hyperlink" Target="https://teachcomputing.org/curriculum/key-stage-2/data-and-information-branching-databases/lesson-3-creating-a-branching-databas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teachcomputing.org/curriculum/key-stage-2/creating-media-animation/lesson-2-frame-by-frame" TargetMode="External"/><Relationship Id="rId7" Type="http://schemas.openxmlformats.org/officeDocument/2006/relationships/hyperlink" Target="https://teachcomputing.org/curriculum/key-stage-2/creating-media-animation/lesson-6-lights-camera-action" TargetMode="External"/><Relationship Id="rId2" Type="http://schemas.openxmlformats.org/officeDocument/2006/relationships/hyperlink" Target="https://teachcomputing.org/curriculum/key-stage-2/creating-media-animation/lesson-1-can-a-picture-move" TargetMode="External"/><Relationship Id="rId1" Type="http://schemas.openxmlformats.org/officeDocument/2006/relationships/slideLayout" Target="../slideLayouts/slideLayout5.xml"/><Relationship Id="rId6" Type="http://schemas.openxmlformats.org/officeDocument/2006/relationships/hyperlink" Target="https://teachcomputing.org/curriculum/key-stage-2/creating-media-animation/lesson-5-evaluate-and-make-it-great" TargetMode="External"/><Relationship Id="rId5" Type="http://schemas.openxmlformats.org/officeDocument/2006/relationships/hyperlink" Target="https://teachcomputing.org/curriculum/key-stage-2/creating-media-animation/lesson-4-picture-perfect" TargetMode="External"/><Relationship Id="rId4" Type="http://schemas.openxmlformats.org/officeDocument/2006/relationships/hyperlink" Target="https://teachcomputing.org/curriculum/key-stage-2/creating-media-animation/lesson-3-what-s-the-sto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eachcomputing.org/curriculum/key-stage-2/programming-b-events-and-actions/lesson-2-maze-movement" TargetMode="External"/><Relationship Id="rId7" Type="http://schemas.openxmlformats.org/officeDocument/2006/relationships/hyperlink" Target="https://teachcomputing.org/curriculum/key-stage-2/programming-b-events-and-actions/lesson-6-making-a-project" TargetMode="External"/><Relationship Id="rId2" Type="http://schemas.openxmlformats.org/officeDocument/2006/relationships/hyperlink" Target="https://teachcomputing.org/curriculum/key-stage-2/programming-b-events-and-actions/lesson-1-moving-a-sprite" TargetMode="External"/><Relationship Id="rId1" Type="http://schemas.openxmlformats.org/officeDocument/2006/relationships/slideLayout" Target="../slideLayouts/slideLayout6.xml"/><Relationship Id="rId6" Type="http://schemas.openxmlformats.org/officeDocument/2006/relationships/hyperlink" Target="https://teachcomputing.org/curriculum/key-stage-2/programming-b-events-and-actions/lesson-5-debugging-movement" TargetMode="External"/><Relationship Id="rId5" Type="http://schemas.openxmlformats.org/officeDocument/2006/relationships/hyperlink" Target="https://teachcomputing.org/curriculum/key-stage-2/programming-b-events-and-actions/lesson-4-adding-features" TargetMode="External"/><Relationship Id="rId4" Type="http://schemas.openxmlformats.org/officeDocument/2006/relationships/hyperlink" Target="https://teachcomputing.org/curriculum/key-stage-2/programming-b-events-and-actions/lesson-3-drawing-lines"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teachcomputing.org/curriculum/key-stage-2/creating-media-desktop-publishing/lesson-6-why-desktop-publishing" TargetMode="External"/><Relationship Id="rId13" Type="http://schemas.openxmlformats.org/officeDocument/2006/relationships/hyperlink" Target="https://projectevolve.co.uk/toolkit/resources/content/managing-online-information/7-11/i-can-explain-that-not-all-opinions-shared-may-be-accepted-as-true-or-fair-by-others-e-g-monsters-under-the-bed/?from=years" TargetMode="External"/><Relationship Id="rId3" Type="http://schemas.openxmlformats.org/officeDocument/2006/relationships/hyperlink" Target="https://teachcomputing.org/curriculum/key-stage-2/creating-media-desktop-publishing/lesson-2-can-you-edit-it" TargetMode="External"/><Relationship Id="rId7" Type="http://schemas.openxmlformats.org/officeDocument/2006/relationships/hyperlink" Target="https://teachcomputing.org/curriculum/key-stage-2/creating-media-desktop-publishing/lesson-5-lay-it-out" TargetMode="External"/><Relationship Id="rId12" Type="http://schemas.openxmlformats.org/officeDocument/2006/relationships/hyperlink" Target="https://projectevolve.co.uk/toolkit/resources/content/managing-online-information/7-11/i-can-explain-the-difference-between-a-belief-an-opinion-and-a-fact-and-can-give-examples-of-how-and-where-they-might-be-shared-online-e-g-in-videos-memes-posts-news-stories-etc/?from=years" TargetMode="External"/><Relationship Id="rId2" Type="http://schemas.openxmlformats.org/officeDocument/2006/relationships/hyperlink" Target="https://teachcomputing.org/curriculum/key-stage-2/creating-media-desktop-publishing/lesson-1-words-and-pictures" TargetMode="External"/><Relationship Id="rId1" Type="http://schemas.openxmlformats.org/officeDocument/2006/relationships/slideLayout" Target="../slideLayouts/slideLayout6.xml"/><Relationship Id="rId6" Type="http://schemas.openxmlformats.org/officeDocument/2006/relationships/hyperlink" Target="https://projectevolve.co.uk/toolkit/resources/content/copyright-and-ownership/7-11/i-can-explain-why-copying-someone-else-s-work-from-the-internet-without-permission-isn-t-fair-and-can-explain-what-problems-this-might-cause/?from=years" TargetMode="External"/><Relationship Id="rId11" Type="http://schemas.openxmlformats.org/officeDocument/2006/relationships/hyperlink" Target="https://projectevolve.co.uk/toolkit/resources/content/managing-online-information/7-11/i-can-explain-how-the-internet-can-be-used-to-sell-and-buy-things/?from=years" TargetMode="External"/><Relationship Id="rId5" Type="http://schemas.openxmlformats.org/officeDocument/2006/relationships/hyperlink" Target="https://teachcomputing.org/curriculum/key-stage-2/creating-media-desktop-publishing/lesson-4-can-you-add-content" TargetMode="External"/><Relationship Id="rId10" Type="http://schemas.openxmlformats.org/officeDocument/2006/relationships/hyperlink" Target="https://projectevolve.co.uk/toolkit/resources/content/managing-online-information/7-11/i-can-explain-what-autocomplete-is-and-how-to-choose-the-best-suggestion/?from=years" TargetMode="External"/><Relationship Id="rId4" Type="http://schemas.openxmlformats.org/officeDocument/2006/relationships/hyperlink" Target="https://teachcomputing.org/curriculum/key-stage-2/creating-media-desktop-publishing/lesson-3-great-template" TargetMode="External"/><Relationship Id="rId9" Type="http://schemas.openxmlformats.org/officeDocument/2006/relationships/hyperlink" Target="https://projectevolve.co.uk/toolkit/resources/content/managing-online-information/7-11/i-can-demonstrate-how-to-use-key-phrases-in-search-engines-to-gather-accurate-information-online/?from=years" TargetMode="External"/><Relationship Id="rId14" Type="http://schemas.openxmlformats.org/officeDocument/2006/relationships/hyperlink" Target="https://projectevolve.co.uk/toolkit/resources/content/managing-online-information/7-11/i-can-describe-and-demonstrate-how-we-can-get-help-from-a-trusted-adult-if-we-see-content-that-makes-us-feel-sad-uncomfortable-worried-or-frightened/?from=years"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projectevolve.co.uk/toolkit/resources/content/online-relationships/7-11/i-can-explain-why-someone-may-change-their-mind-about-trusting-anyone-with-something-if-they-feel-nervous-uncomfortable-or-worried/?from=years" TargetMode="External"/><Relationship Id="rId13" Type="http://schemas.openxmlformats.org/officeDocument/2006/relationships/hyperlink" Target="https://projectevolve.co.uk/toolkit/resources/content/health-well-being-and-lifestyle/7-11/i-can-explain-why-spending-too-much-time-using-technology-can-sometimes-have-a-negative-impact-on-anyone-i-can-give-some-examples-of-both-positive-and-negative-activities-where-it-is-easy-to-spend-a-lot-of-time-engaged/?from=years" TargetMode="External"/><Relationship Id="rId3" Type="http://schemas.openxmlformats.org/officeDocument/2006/relationships/hyperlink" Target="https://projectevolve.co.uk/toolkit/resources/content/self-image-and-identity/7-11/i-can-explain-how-people-can-represent-themselves-in-different-ways-online/?from=years" TargetMode="External"/><Relationship Id="rId7" Type="http://schemas.openxmlformats.org/officeDocument/2006/relationships/hyperlink" Target="https://projectevolve.co.uk/toolkit/resources/content/online-relationships/7-11/i-can-explain-what-is-meant-by-trusting-someone-online-why-this-is-different-from-liking-someone-online-and-why-it-is-important-to-be-careful-about-who-to-trust-online-including-what-information-and-content-they-are-trusted-with/?from=years" TargetMode="External"/><Relationship Id="rId12" Type="http://schemas.openxmlformats.org/officeDocument/2006/relationships/hyperlink" Target="https://projectevolve.co.uk/toolkit/resources/content/online-bullying/7-11/i-can-give-examples-of-how-bullying-behaviour-could-appear-online-and-how-someone-can-get-support/?from=years" TargetMode="External"/><Relationship Id="rId2" Type="http://schemas.openxmlformats.org/officeDocument/2006/relationships/hyperlink" Target="https://projectevolve.co.uk/toolkit/resources/content/self-image-and-identity/7-11/i-can-explain-what-is-meant-by-the-term-identity/?from=years" TargetMode="External"/><Relationship Id="rId1" Type="http://schemas.openxmlformats.org/officeDocument/2006/relationships/slideLayout" Target="../slideLayouts/slideLayout2.xml"/><Relationship Id="rId6" Type="http://schemas.openxmlformats.org/officeDocument/2006/relationships/hyperlink" Target="https://projectevolve.co.uk/toolkit/resources/content/online-relationships/7-11/i-can-explain-what-it-means-to-know-someone-online-and-why-this-might-be-different-from-knowing-someone-offline/?from=years" TargetMode="External"/><Relationship Id="rId11" Type="http://schemas.openxmlformats.org/officeDocument/2006/relationships/hyperlink" Target="https://projectevolve.co.uk/toolkit/resources/content/online-bullying/7-11/i-can-describe-appropriate-ways-to-behave-towards-other-people-online-and-why-this-is-important/?from=years" TargetMode="External"/><Relationship Id="rId5" Type="http://schemas.openxmlformats.org/officeDocument/2006/relationships/hyperlink" Target="https://projectevolve.co.uk/toolkit/resources/content/online-relationships/7-11/i-can-describe-ways-people-who-have-similar-likes-and-interests-can-get-together-online/?from=years" TargetMode="External"/><Relationship Id="rId10" Type="http://schemas.openxmlformats.org/officeDocument/2006/relationships/hyperlink" Target="https://projectevolve.co.uk/toolkit/resources/content/online-relationships/7-11/i-can-explain-the-importance-of-giving-and-gaining-permission-before-sharing-things-online-how-the-principles-of-sharing-online-is-the-same-as-sharing-offline-e-g-sharing-images-and-videos/?from=years" TargetMode="External"/><Relationship Id="rId4" Type="http://schemas.openxmlformats.org/officeDocument/2006/relationships/hyperlink" Target="https://projectevolve.co.uk/toolkit/resources/content/self-image-and-identity/7-11/i-can-explain-ways-in-which-someone-might-change-their-identity-depending-on-what-they-are-doing-online-e-g-gaming-using-an-avatar-social-media-and-why/?from=years" TargetMode="External"/><Relationship Id="rId9" Type="http://schemas.openxmlformats.org/officeDocument/2006/relationships/hyperlink" Target="https://projectevolve.co.uk/toolkit/resources/content/online-relationships/7-11/i-can-explain-how-someone-s-feelings-can-be-hurt-by-what-is-said-or-written-online/?from=years" TargetMode="External"/><Relationship Id="rId14" Type="http://schemas.openxmlformats.org/officeDocument/2006/relationships/hyperlink" Target="https://projectevolve.co.uk/toolkit/resources/content/health-well-being-and-lifestyle/7-11/i-can-explain-why-some-online-activities-have-age-restrictions-why-it-is-important-to-follow-them-and-know-who-i-can-talk-to-if-others-pressure-me-to-watch-or-do-something-online-that-makes-me-feel-uncomfortable-e-g-age-restricted-gaming-or-web-sites/?from=year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projectevolve.co.uk/toolkit/resources/content/copyright-and-ownership/7-11/i-can-give-some-simple-examples-of-content-which-i-must-not-use-without-permission-from-the-owner-e-g-videos-music-images/?from=years" TargetMode="External"/><Relationship Id="rId13" Type="http://schemas.openxmlformats.org/officeDocument/2006/relationships/hyperlink" Target="https://projectevolve.co.uk/toolkit/resources/content/managing-online-information/7-11/i-can-explain-why-lots-of-people-sharing-the-same-opinions-or-beliefs-online-do-not-make-those-opinions-or-beliefs-true/?from=years" TargetMode="External"/><Relationship Id="rId3" Type="http://schemas.openxmlformats.org/officeDocument/2006/relationships/hyperlink" Target="https://teachcomputing.org/curriculum/key-stage-2/computing-systems-and-networks-the-internet/lesson-2-what-is-the-internet-made-of" TargetMode="External"/><Relationship Id="rId7" Type="http://schemas.openxmlformats.org/officeDocument/2006/relationships/hyperlink" Target="https://projectevolve.co.uk/toolkit/resources/content/copyright-and-ownership/7-11/when-searching-on-the-internet-for-content-to-use-i-can-explain-why-i-need-to-consider-who-owns-it-and-whether-i-have-the-right-to-reuse-it/?from=years" TargetMode="External"/><Relationship Id="rId12" Type="http://schemas.openxmlformats.org/officeDocument/2006/relationships/hyperlink" Target="https://projectevolve.co.uk/toolkit/resources/content/managing-online-information/7-11/i-can-describe-some-of-the-methods-used-to-encourage-people-to-buy-things-online-e-g-advertising-offers-in-app-purchases-pop-ups-and-can-recognise-some-of-these-when-they-appear-online/?from=years" TargetMode="External"/><Relationship Id="rId2" Type="http://schemas.openxmlformats.org/officeDocument/2006/relationships/hyperlink" Target="https://teachcomputing.org/curriculum/key-stage-2/computing-systems-and-networks-the-internet/lesson-1-connecting-networks" TargetMode="External"/><Relationship Id="rId1" Type="http://schemas.openxmlformats.org/officeDocument/2006/relationships/slideLayout" Target="../slideLayouts/slideLayout4.xml"/><Relationship Id="rId6" Type="http://schemas.openxmlformats.org/officeDocument/2006/relationships/hyperlink" Target="https://teachcomputing.org/curriculum/key-stage-2/computing-systems-and-networks-the-internet/lesson-5-who-owns-the-web" TargetMode="External"/><Relationship Id="rId11" Type="http://schemas.openxmlformats.org/officeDocument/2006/relationships/hyperlink" Target="https://projectevolve.co.uk/toolkit/resources/content/managing-online-information/7-11/i-can-describe-how-to-search-for-information-within-a-wide-group-of-technologies-and-make-a-judgement-about-the-probable-accuracy-e-g-social-media-image-sites-video-sites/?from=years" TargetMode="External"/><Relationship Id="rId5" Type="http://schemas.openxmlformats.org/officeDocument/2006/relationships/hyperlink" Target="https://teachcomputing.org/curriculum/key-stage-2/computing-systems-and-networks-the-internet/lesson-4-what-is-a-website" TargetMode="External"/><Relationship Id="rId15" Type="http://schemas.openxmlformats.org/officeDocument/2006/relationships/hyperlink" Target="https://projectevolve.co.uk/toolkit/resources/content/managing-online-information/7-11/i-can-explain-what-is-meant-by-fake-news-e-g-why-some-people-will-create-stories-or-alter-photographs-and-put-them-online-to-pretend-something-is-true-when-it-isn-t/?from=years" TargetMode="External"/><Relationship Id="rId10" Type="http://schemas.openxmlformats.org/officeDocument/2006/relationships/hyperlink" Target="https://projectevolve.co.uk/toolkit/resources/content/managing-online-information/7-11/i-can-analyse-information-to-make-a-judgement-about-probable-accuracy-and-i-understand-why-it-is-important-to-make-my-own-decisions-regarding-content-and-that-my-decisions-are-respected-by-others/?from=years" TargetMode="External"/><Relationship Id="rId4" Type="http://schemas.openxmlformats.org/officeDocument/2006/relationships/hyperlink" Target="https://teachcomputing.org/curriculum/key-stage-2/computing-systems-and-networks-the-internet/lesson-3-sharing-information" TargetMode="External"/><Relationship Id="rId9" Type="http://schemas.openxmlformats.org/officeDocument/2006/relationships/hyperlink" Target="https://teachcomputing.org/curriculum/key-stage-2/computing-systems-and-networks-the-internet/lesson-6-can-i-believe-what-i-read" TargetMode="External"/><Relationship Id="rId14" Type="http://schemas.openxmlformats.org/officeDocument/2006/relationships/hyperlink" Target="https://projectevolve.co.uk/toolkit/resources/content/managing-online-information/7-11/i-can-explain-that-technology-can-be-designed-to-act-like-or-impersonate-living-things-e-g-bots-and-describe-what-the-benefits-and-the-risks-might-be/?from=year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teachcomputing.org/curriculum/key-stage-2/creating-media-photo-editing/lesson-2-changing-the-composition-of-images" TargetMode="External"/><Relationship Id="rId7" Type="http://schemas.openxmlformats.org/officeDocument/2006/relationships/hyperlink" Target="https://teachcomputing.org/curriculum/key-stage-2/creating-media-photo-editing/lesson-6-making-and-evaluating-a-publication" TargetMode="External"/><Relationship Id="rId2" Type="http://schemas.openxmlformats.org/officeDocument/2006/relationships/hyperlink" Target="https://teachcomputing.org/curriculum/key-stage-2/creating-media-photo-editing/lesson-1-changing-digital-images" TargetMode="External"/><Relationship Id="rId1" Type="http://schemas.openxmlformats.org/officeDocument/2006/relationships/slideLayout" Target="../slideLayouts/slideLayout4.xml"/><Relationship Id="rId6" Type="http://schemas.openxmlformats.org/officeDocument/2006/relationships/hyperlink" Target="https://teachcomputing.org/curriculum/key-stage-2/creating-media-photo-editing/lesson-5-fake-images" TargetMode="External"/><Relationship Id="rId5" Type="http://schemas.openxmlformats.org/officeDocument/2006/relationships/hyperlink" Target="https://teachcomputing.org/curriculum/key-stage-2/creating-media-photo-editing/lesson-4-retouching-images" TargetMode="External"/><Relationship Id="rId4" Type="http://schemas.openxmlformats.org/officeDocument/2006/relationships/hyperlink" Target="https://teachcomputing.org/curriculum/key-stage-2/creating-media-photo-editing/lesson-3-changing-images-for-different-use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teachcomputing.org/curriculum/key-stage-2/data-and-information-data-logging/lesson-2-data-collection" TargetMode="External"/><Relationship Id="rId7" Type="http://schemas.openxmlformats.org/officeDocument/2006/relationships/hyperlink" Target="https://teachcomputing.org/curriculum/key-stage-2/data-and-information-data-logging/lesson-6-answering-my-question" TargetMode="External"/><Relationship Id="rId2" Type="http://schemas.openxmlformats.org/officeDocument/2006/relationships/hyperlink" Target="https://teachcomputing.org/curriculum/key-stage-2/data-and-information-data-logging/lesson-1-answering-questions" TargetMode="External"/><Relationship Id="rId1" Type="http://schemas.openxmlformats.org/officeDocument/2006/relationships/slideLayout" Target="../slideLayouts/slideLayout5.xml"/><Relationship Id="rId6" Type="http://schemas.openxmlformats.org/officeDocument/2006/relationships/hyperlink" Target="https://teachcomputing.org/curriculum/key-stage-2/data-and-information-data-logging/lesson-5-data-for-answers" TargetMode="External"/><Relationship Id="rId5" Type="http://schemas.openxmlformats.org/officeDocument/2006/relationships/hyperlink" Target="https://teachcomputing.org/curriculum/key-stage-2/data-and-information-data-logging/lesson-4-analysing-data" TargetMode="External"/><Relationship Id="rId4" Type="http://schemas.openxmlformats.org/officeDocument/2006/relationships/hyperlink" Target="https://teachcomputing.org/curriculum/key-stage-2/data-and-information-data-logging/lesson-3-loggin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teachcomputing.org/curriculum/key-stage-2/creating-media-audio-editing/lesson-2-recording-sounds" TargetMode="External"/><Relationship Id="rId7" Type="http://schemas.openxmlformats.org/officeDocument/2006/relationships/hyperlink" Target="https://teachcomputing.org/curriculum/key-stage-2/creating-media-audio-editing/lesson-6-evaluating-podcasts" TargetMode="External"/><Relationship Id="rId2" Type="http://schemas.openxmlformats.org/officeDocument/2006/relationships/hyperlink" Target="https://teachcomputing.org/curriculum/key-stage-2/creating-media-audio-editing/lesson-1-digital-recording" TargetMode="External"/><Relationship Id="rId1" Type="http://schemas.openxmlformats.org/officeDocument/2006/relationships/slideLayout" Target="../slideLayouts/slideLayout5.xml"/><Relationship Id="rId6" Type="http://schemas.openxmlformats.org/officeDocument/2006/relationships/hyperlink" Target="https://teachcomputing.org/curriculum/key-stage-2/creating-media-audio-editing/lesson-5-combining-audio" TargetMode="External"/><Relationship Id="rId5" Type="http://schemas.openxmlformats.org/officeDocument/2006/relationships/hyperlink" Target="https://teachcomputing.org/curriculum/key-stage-2/creating-media-audio-editing/lesson-4-editing-digital-recordings" TargetMode="External"/><Relationship Id="rId4" Type="http://schemas.openxmlformats.org/officeDocument/2006/relationships/hyperlink" Target="https://teachcomputing.org/curriculum/key-stage-2/creating-media-audio-editing/lesson-3-creating-a-podcas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teachcomputing.org/curriculum/key-stage-2/programming-a-repetition-in-shapes/lesson-2-programming-letters" TargetMode="External"/><Relationship Id="rId7" Type="http://schemas.openxmlformats.org/officeDocument/2006/relationships/hyperlink" Target="https://teachcomputing.org/curriculum/key-stage-2/programming-a-repetition-in-shapes/lesson-6-creating-a-program" TargetMode="External"/><Relationship Id="rId2" Type="http://schemas.openxmlformats.org/officeDocument/2006/relationships/hyperlink" Target="https://teachcomputing.org/curriculum/key-stage-2/programming-a-repetition-in-shapes/lesson-1-programming-a-screen-turtle" TargetMode="External"/><Relationship Id="rId1" Type="http://schemas.openxmlformats.org/officeDocument/2006/relationships/slideLayout" Target="../slideLayouts/slideLayout6.xml"/><Relationship Id="rId6" Type="http://schemas.openxmlformats.org/officeDocument/2006/relationships/hyperlink" Target="https://teachcomputing.org/curriculum/key-stage-2/programming-a-repetition-in-shapes/lesson-5-breaking-things-down" TargetMode="External"/><Relationship Id="rId5" Type="http://schemas.openxmlformats.org/officeDocument/2006/relationships/hyperlink" Target="https://teachcomputing.org/curriculum/key-stage-2/programming-a-repetition-in-shapes/lesson-4-using-loops-to-create-shapes" TargetMode="External"/><Relationship Id="rId4" Type="http://schemas.openxmlformats.org/officeDocument/2006/relationships/hyperlink" Target="https://teachcomputing.org/curriculum/key-stage-2/programming-a-repetition-in-shapes/lesson-3-patterns-and-repeat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teachcomputing.org/curriculum/key-stage-2/programming-b-repetition-in-games/lesson-2-different-loops" TargetMode="External"/><Relationship Id="rId7" Type="http://schemas.openxmlformats.org/officeDocument/2006/relationships/hyperlink" Target="https://teachcomputing.org/curriculum/key-stage-2/programming-b-repetition-in-games/lesson-6-creating-our-games" TargetMode="External"/><Relationship Id="rId2" Type="http://schemas.openxmlformats.org/officeDocument/2006/relationships/hyperlink" Target="https://teachcomputing.org/curriculum/key-stage-2/programming-b-repetition-in-games/lesson-1-using-loops-to-create-shapes" TargetMode="External"/><Relationship Id="rId1" Type="http://schemas.openxmlformats.org/officeDocument/2006/relationships/slideLayout" Target="../slideLayouts/slideLayout6.xml"/><Relationship Id="rId6" Type="http://schemas.openxmlformats.org/officeDocument/2006/relationships/hyperlink" Target="https://teachcomputing.org/curriculum/key-stage-2/programming-b-repetition-in-games/lesson-5-designing-a-game" TargetMode="External"/><Relationship Id="rId5" Type="http://schemas.openxmlformats.org/officeDocument/2006/relationships/hyperlink" Target="https://teachcomputing.org/curriculum/key-stage-2/programming-b-repetition-in-games/lesson-4-modifying-a-game" TargetMode="External"/><Relationship Id="rId4" Type="http://schemas.openxmlformats.org/officeDocument/2006/relationships/hyperlink" Target="https://teachcomputing.org/curriculum/key-stage-2/programming-b-repetition-in-games/lesson-3-animate-your-name"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projectevolve.co.uk/toolkit/resources/content/online-reputation/7-11/i-can-describe-how-to-find-out-information-about-others-by-searching-online/?from=years" TargetMode="External"/><Relationship Id="rId13" Type="http://schemas.openxmlformats.org/officeDocument/2006/relationships/hyperlink" Target="https://projectevolve.co.uk/toolkit/resources/content/health-well-being-and-lifestyle/7-11/i-can-explain-how-using-technology-can-be-a-distraction-from-other-things-in-both-a-positive-and-negative-way/?from=years" TargetMode="External"/><Relationship Id="rId18" Type="http://schemas.openxmlformats.org/officeDocument/2006/relationships/hyperlink" Target="https://projectevolve.co.uk/toolkit/resources/content/privacy-and-security/7-11/i-know-what-the-digital-age-of-consent-is-and-the-impact-this-has-on-online-services-asking-for-consent/?from=years" TargetMode="External"/><Relationship Id="rId3" Type="http://schemas.openxmlformats.org/officeDocument/2006/relationships/hyperlink" Target="https://projectevolve.co.uk/toolkit/resources/content/self-image-and-identity/7-11/i-can-describe-positive-ways-for-someone-to-interact-with-others-online-and-understand-how-this-will-positively-impact-on-how-others-perceive-them/?from=years" TargetMode="External"/><Relationship Id="rId7" Type="http://schemas.openxmlformats.org/officeDocument/2006/relationships/hyperlink" Target="https://projectevolve.co.uk/toolkit/resources/content/online-relationships/7-11/i-can-explain-how-content-shared-online-may-feel-unimportant-to-one-person-but-may-be-important-to-other-people-s-thoughts-feelings-and-beliefs/?from=years" TargetMode="External"/><Relationship Id="rId12" Type="http://schemas.openxmlformats.org/officeDocument/2006/relationships/hyperlink" Target="https://projectevolve.co.uk/toolkit/resources/content/online-bullying/7-11/i-can-explain-why-people-need-to-think-carefully-about-how-content-they-post-might-affect-others-their-feelings-and-how-it-may-affect-how-others-feel-about-them-their-reputation/?from=years" TargetMode="External"/><Relationship Id="rId17" Type="http://schemas.openxmlformats.org/officeDocument/2006/relationships/hyperlink" Target="https://projectevolve.co.uk/toolkit/resources/content/privacy-and-security/7-11/i-can-describe-how-some-online-services-may-seek-consent-to-store-information-about-me-i-know-how-to-respond-appropriately-and-who-i-can-ask-if-i-am-not-sure/?from=years" TargetMode="External"/><Relationship Id="rId2" Type="http://schemas.openxmlformats.org/officeDocument/2006/relationships/hyperlink" Target="https://projectevolve.co.uk/toolkit/resources/content/self-image-and-identity/7-11/i-can-explain-how-my-online-identity-can-be-different-to-my-offline-identity/?from=years" TargetMode="External"/><Relationship Id="rId16" Type="http://schemas.openxmlformats.org/officeDocument/2006/relationships/hyperlink" Target="https://projectevolve.co.uk/toolkit/resources/content/privacy-and-security/7-11/i-can-explain-that-internet-use-is-never-fully-private-and-is-monitored-e-g-adult-supervision/?from=years" TargetMode="External"/><Relationship Id="rId1" Type="http://schemas.openxmlformats.org/officeDocument/2006/relationships/slideLayout" Target="../slideLayouts/slideLayout2.xml"/><Relationship Id="rId6" Type="http://schemas.openxmlformats.org/officeDocument/2006/relationships/hyperlink" Target="https://projectevolve.co.uk/toolkit/resources/content/online-relationships/7-11/i-can-give-examples-of-how-to-be-respectful-to-others-online-and-describe-how-to-recognise-healthy-and-unhealthy-online-behaviours/?from=years" TargetMode="External"/><Relationship Id="rId11" Type="http://schemas.openxmlformats.org/officeDocument/2006/relationships/hyperlink" Target="https://projectevolve.co.uk/toolkit/resources/content/online-bullying/7-11/i-can-describe-ways-people-can-be-bullied-through-a-range-of-media-e-g-image-video-text-chat/?from=years" TargetMode="External"/><Relationship Id="rId5" Type="http://schemas.openxmlformats.org/officeDocument/2006/relationships/hyperlink" Target="https://projectevolve.co.uk/toolkit/resources/content/online-relationships/7-11/i-can-describe-strategies-for-safe-and-fun-experiences-in-a-range-of-online-social-environments-e-g-livestreaming-gaming-platforms/?from=years" TargetMode="External"/><Relationship Id="rId15" Type="http://schemas.openxmlformats.org/officeDocument/2006/relationships/hyperlink" Target="https://projectevolve.co.uk/toolkit/resources/content/privacy-and-security/7-11/i-can-describe-strategies-for-keeping-personal-information-private-depending-on-context/?from=years" TargetMode="External"/><Relationship Id="rId10" Type="http://schemas.openxmlformats.org/officeDocument/2006/relationships/hyperlink" Target="https://projectevolve.co.uk/toolkit/resources/content/online-bullying/7-11/i-can-recognise-when-someone-is-upset-hurt-or-angry-online/?from=years" TargetMode="External"/><Relationship Id="rId4" Type="http://schemas.openxmlformats.org/officeDocument/2006/relationships/hyperlink" Target="https://projectevolve.co.uk/toolkit/resources/content/self-image-and-identity/7-11/i-can-explain-that-others-online-can-pretend-to-be-someone-else-including-my-friends-and-can-suggest-reasons-why-they-might-do-this/?from=years" TargetMode="External"/><Relationship Id="rId9" Type="http://schemas.openxmlformats.org/officeDocument/2006/relationships/hyperlink" Target="https://projectevolve.co.uk/toolkit/resources/content/online-reputation/7-11/i-can-explain-ways-that-some-of-the-information-about-anyone-online-could-have-been-created-copied-or-shared-by-others/?from=years" TargetMode="External"/><Relationship Id="rId14" Type="http://schemas.openxmlformats.org/officeDocument/2006/relationships/hyperlink" Target="https://projectevolve.co.uk/toolkit/resources/content/health-well-being-and-lifestyle/7-11/i-can-identify-times-or-situations-when-someone-may-need-to-limit-the-amount-of-time-they-use-technology-e-g-i-can-suggest-strategies-to-help-with-limiting-this-time/?from=yea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projectevolve.co.uk/toolkit/resources/content/online-reputation/7-11/i-can-describe-ways-that-information-about-anyone-online-can-be-used-by-others-to-make-judgments-about-an-individual-and-why-these-may-be-incorrect/?from=years" TargetMode="External"/><Relationship Id="rId13" Type="http://schemas.openxmlformats.org/officeDocument/2006/relationships/hyperlink" Target="https://projectevolve.co.uk/toolkit/resources/content/online-relationships/7-11/i-can-give-examples-of-technology-specific-forms-of-communication-e-g-emojis-memes-and-gifs/?from=years" TargetMode="External"/><Relationship Id="rId3" Type="http://schemas.openxmlformats.org/officeDocument/2006/relationships/hyperlink" Target="https://projectevolve.co.uk/toolkit/resources/content/privacy-and-security/7-11/i-can-explain-what-a-strong-password-is-and-demonstrate-how-to-create-one/?from=years" TargetMode="External"/><Relationship Id="rId7" Type="http://schemas.openxmlformats.org/officeDocument/2006/relationships/hyperlink" Target="https://projectevolve.co.uk/toolkit/resources/content/online-reputation/7-11/i-can-search-for-information-about-an-individual-online-and-summarise-the-information-found/?from=years" TargetMode="External"/><Relationship Id="rId12" Type="http://schemas.openxmlformats.org/officeDocument/2006/relationships/hyperlink" Target="https://teachcomputing.org/curriculum/key-stage-2/computing-systems-and-networks-sharing-information/lesson-6-shared-working" TargetMode="External"/><Relationship Id="rId17" Type="http://schemas.openxmlformats.org/officeDocument/2006/relationships/hyperlink" Target="https://projectevolve.co.uk/toolkit/resources/content/online-relationships/7-11/i-can-demonstrate-how-to-support-others-including-those-who-are-having-difficulties-online/?from=years" TargetMode="External"/><Relationship Id="rId2" Type="http://schemas.openxmlformats.org/officeDocument/2006/relationships/hyperlink" Target="https://teachcomputing.org/curriculum/key-stage-2/computing-systems-and-networks-sharing-information/lesson-1-systems" TargetMode="External"/><Relationship Id="rId16" Type="http://schemas.openxmlformats.org/officeDocument/2006/relationships/hyperlink" Target="https://projectevolve.co.uk/toolkit/resources/content/online-relationships/7-11/i-can-explain-how-someone-can-get-help-if-they-are-having-problems-and-identify-when-to-tell-a-trusted-adult/?from=years" TargetMode="External"/><Relationship Id="rId1" Type="http://schemas.openxmlformats.org/officeDocument/2006/relationships/slideLayout" Target="../slideLayouts/slideLayout4.xml"/><Relationship Id="rId6" Type="http://schemas.openxmlformats.org/officeDocument/2006/relationships/hyperlink" Target="https://teachcomputing.org/curriculum/key-stage-2/computing-systems-and-networks-sharing-information/lesson-4-working-together" TargetMode="External"/><Relationship Id="rId11" Type="http://schemas.openxmlformats.org/officeDocument/2006/relationships/hyperlink" Target="https://teachcomputing.org/curriculum/key-stage-2/computing-systems-and-networks-sharing-information/lesson-5-better-working-together" TargetMode="External"/><Relationship Id="rId5" Type="http://schemas.openxmlformats.org/officeDocument/2006/relationships/hyperlink" Target="https://teachcomputing.org/curriculum/key-stage-2/computing-systems-and-networks-sharing-information/lesson-3-transferring-information" TargetMode="External"/><Relationship Id="rId15" Type="http://schemas.openxmlformats.org/officeDocument/2006/relationships/hyperlink" Target="https://projectevolve.co.uk/toolkit/resources/content/online-relationships/7-11/i-can-describe-some-of-the-ways-people-may-be-involved-in-online-communities-and-describe-how-they-might-collaborate-constructively-with-others-and-make-positive-contributions-e-g-gaming-communities-or-social-media-groups/?from=years" TargetMode="External"/><Relationship Id="rId10" Type="http://schemas.openxmlformats.org/officeDocument/2006/relationships/hyperlink" Target="https://projectevolve.co.uk/toolkit/resources/content/privacy-and-security/7-11/i-can-explain-how-many-free-apps-or-services-may-read-and-share-private-information-e-g-friends-contacts-likes-images-videos-voice-messages-geolocation-with-others/?from=years" TargetMode="External"/><Relationship Id="rId4" Type="http://schemas.openxmlformats.org/officeDocument/2006/relationships/hyperlink" Target="https://teachcomputing.org/curriculum/key-stage-2/computing-systems-and-networks-sharing-information/lesson-2-computer-systems-and-us" TargetMode="External"/><Relationship Id="rId9" Type="http://schemas.openxmlformats.org/officeDocument/2006/relationships/hyperlink" Target="https://projectevolve.co.uk/toolkit/resources/content/managing-online-information/7-11/i-can-explain-the-benefits-and-limitations-of-using-different-types-of-search-technologies-e-g-voice-activation-search-engine-i-can-explain-how-some-technology-can-limit-the-information-i-aim-presented-with/?from=years" TargetMode="External"/><Relationship Id="rId14" Type="http://schemas.openxmlformats.org/officeDocument/2006/relationships/hyperlink" Target="https://projectevolve.co.uk/toolkit/resources/content/online-relationships/7-11/i-can-explain-that-there-are-some-people-i-communicate-with-online-who-may-want-to-do-me-or-my-friends-harm-i-can-recognise-that-this-is-not-my-our-fault/?from=year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teachcomputing.org/curriculum/key-stage-2/creating-media-vector-drawing/lesson-2-create-a-vector-drawing" TargetMode="External"/><Relationship Id="rId7" Type="http://schemas.openxmlformats.org/officeDocument/2006/relationships/hyperlink" Target="https://teachcomputing.org/curriculum/key-stage-2/creating-media-vector-drawing/lesson-6-get-designing" TargetMode="External"/><Relationship Id="rId2" Type="http://schemas.openxmlformats.org/officeDocument/2006/relationships/hyperlink" Target="https://teachcomputing.org/curriculum/key-stage-2/creating-media-vector-drawing/lesson-1-the-drawing-tools" TargetMode="External"/><Relationship Id="rId1" Type="http://schemas.openxmlformats.org/officeDocument/2006/relationships/slideLayout" Target="../slideLayouts/slideLayout4.xml"/><Relationship Id="rId6" Type="http://schemas.openxmlformats.org/officeDocument/2006/relationships/hyperlink" Target="https://teachcomputing.org/curriculum/key-stage-2/creating-media-vector-drawing/lesson-5-manipulating-objects" TargetMode="External"/><Relationship Id="rId5" Type="http://schemas.openxmlformats.org/officeDocument/2006/relationships/hyperlink" Target="https://teachcomputing.org/curriculum/key-stage-2/creating-media-vector-drawing/lesson-4-layers-and-objects" TargetMode="External"/><Relationship Id="rId4" Type="http://schemas.openxmlformats.org/officeDocument/2006/relationships/hyperlink" Target="https://teachcomputing.org/curriculum/key-stage-2/creating-media-vector-drawing/lesson-3-being-effectiv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teachcomputing.org/curriculum/key-stage-2/programming-a-selection-in-physical-computing/lesson-2-combining-output-devices" TargetMode="External"/><Relationship Id="rId7" Type="http://schemas.openxmlformats.org/officeDocument/2006/relationships/hyperlink" Target="https://teachcomputing.org/curriculum/key-stage-2/programming-a-selection-in-physical-computing/lesson-6-writing-and-testing-algorithms" TargetMode="External"/><Relationship Id="rId2" Type="http://schemas.openxmlformats.org/officeDocument/2006/relationships/hyperlink" Target="https://teachcomputing.org/curriculum/key-stage-2/programming-a-selection-in-physical-computing/lesson-1-connecting-crumbles" TargetMode="External"/><Relationship Id="rId1" Type="http://schemas.openxmlformats.org/officeDocument/2006/relationships/slideLayout" Target="../slideLayouts/slideLayout5.xml"/><Relationship Id="rId6" Type="http://schemas.openxmlformats.org/officeDocument/2006/relationships/hyperlink" Target="https://teachcomputing.org/curriculum/key-stage-2/programming-a-selection-in-physical-computing/lesson-5-drawing-designs" TargetMode="External"/><Relationship Id="rId5" Type="http://schemas.openxmlformats.org/officeDocument/2006/relationships/hyperlink" Target="https://teachcomputing.org/curriculum/key-stage-2/programming-a-selection-in-physical-computing/lesson-4-starting-with-selection" TargetMode="External"/><Relationship Id="rId4" Type="http://schemas.openxmlformats.org/officeDocument/2006/relationships/hyperlink" Target="https://teachcomputing.org/curriculum/key-stage-2/programming-a-selection-in-physical-computing/lesson-3-controlling-with-condition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teachcomputing.org/curriculum/key-stage-2/programming-b-selection-in-quizzes/lesson-2-selecting-outcomes" TargetMode="External"/><Relationship Id="rId7" Type="http://schemas.openxmlformats.org/officeDocument/2006/relationships/hyperlink" Target="https://teachcomputing.org/curriculum/key-stage-2/programming-b-selection-in-quizzes/lesson-6-evaluating-a-quiz" TargetMode="External"/><Relationship Id="rId2" Type="http://schemas.openxmlformats.org/officeDocument/2006/relationships/hyperlink" Target="https://teachcomputing.org/curriculum/key-stage-2/programming-b-selection-in-quizzes/lesson-1-exploring-conditions" TargetMode="External"/><Relationship Id="rId1" Type="http://schemas.openxmlformats.org/officeDocument/2006/relationships/slideLayout" Target="../slideLayouts/slideLayout5.xml"/><Relationship Id="rId6" Type="http://schemas.openxmlformats.org/officeDocument/2006/relationships/hyperlink" Target="https://teachcomputing.org/curriculum/key-stage-2/programming-b-selection-in-quizzes/lesson-5-testing-a-quiz" TargetMode="External"/><Relationship Id="rId5" Type="http://schemas.openxmlformats.org/officeDocument/2006/relationships/hyperlink" Target="https://teachcomputing.org/curriculum/key-stage-2/programming-b-selection-in-quizzes/lesson-4-planning-a-quiz" TargetMode="External"/><Relationship Id="rId4" Type="http://schemas.openxmlformats.org/officeDocument/2006/relationships/hyperlink" Target="https://teachcomputing.org/curriculum/key-stage-2/programming-b-selection-in-quizzes/lesson-3-asking-question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teachcomputing.org/curriculum/key-stage-2/creating-media-video-editing/lesson-2-identifying-devices" TargetMode="External"/><Relationship Id="rId7" Type="http://schemas.openxmlformats.org/officeDocument/2006/relationships/hyperlink" Target="https://teachcomputing.org/curriculum/key-stage-2/creating-media-video-editing/lesson-6-video-evaluation" TargetMode="External"/><Relationship Id="rId2" Type="http://schemas.openxmlformats.org/officeDocument/2006/relationships/hyperlink" Target="https://teachcomputing.org/curriculum/key-stage-2/creating-media-video-editing/lesson-1-what-is-video" TargetMode="External"/><Relationship Id="rId1" Type="http://schemas.openxmlformats.org/officeDocument/2006/relationships/slideLayout" Target="../slideLayouts/slideLayout6.xml"/><Relationship Id="rId6" Type="http://schemas.openxmlformats.org/officeDocument/2006/relationships/hyperlink" Target="https://teachcomputing.org/curriculum/key-stage-2/creating-media-video-editing/lesson-5-importing-and-editing-video" TargetMode="External"/><Relationship Id="rId5" Type="http://schemas.openxmlformats.org/officeDocument/2006/relationships/hyperlink" Target="https://teachcomputing.org/curriculum/key-stage-2/creating-media-video-editing/lesson-4-features-of-an-effective-video" TargetMode="External"/><Relationship Id="rId4" Type="http://schemas.openxmlformats.org/officeDocument/2006/relationships/hyperlink" Target="https://teachcomputing.org/curriculum/key-stage-2/creating-media-video-editing/lesson-3-using-a-devic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teachcomputing.org/curriculum/key-stage-2/data-and-information-flat-file-databases/lesson-2-computer-databases" TargetMode="External"/><Relationship Id="rId7" Type="http://schemas.openxmlformats.org/officeDocument/2006/relationships/hyperlink" Target="https://teachcomputing.org/curriculum/key-stage-2/data-and-information-flat-file-databases/lesson-6-databases-in-real-life" TargetMode="External"/><Relationship Id="rId2" Type="http://schemas.openxmlformats.org/officeDocument/2006/relationships/hyperlink" Target="https://teachcomputing.org/curriculum/key-stage-2/data-and-information-flat-file-databases/lesson-1-creating-a-paper-based-database" TargetMode="External"/><Relationship Id="rId1" Type="http://schemas.openxmlformats.org/officeDocument/2006/relationships/slideLayout" Target="../slideLayouts/slideLayout6.xml"/><Relationship Id="rId6" Type="http://schemas.openxmlformats.org/officeDocument/2006/relationships/hyperlink" Target="https://teachcomputing.org/curriculum/key-stage-2/data-and-information-flat-file-databases/lesson-5-comparing-data-visually" TargetMode="External"/><Relationship Id="rId5" Type="http://schemas.openxmlformats.org/officeDocument/2006/relationships/hyperlink" Target="https://teachcomputing.org/curriculum/key-stage-2/data-and-information-flat-file-databases/lesson-4-using-search-tools" TargetMode="External"/><Relationship Id="rId4" Type="http://schemas.openxmlformats.org/officeDocument/2006/relationships/hyperlink" Target="https://teachcomputing.org/curriculum/key-stage-2/data-and-information-flat-file-databases/lesson-3-using-a-database"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projectevolve.co.uk/toolkit/resources/content/online-bullying/7-11/i-can-describe-the-helpline-services-which-can-help-people-experiencing-bullying-and-how-to-access-them-e-g-childline-or-the-mix/?from=years" TargetMode="External"/><Relationship Id="rId13" Type="http://schemas.openxmlformats.org/officeDocument/2006/relationships/hyperlink" Target="https://projectevolve.co.uk/toolkit/resources/content/managing-online-information/7-11/i-can-describe-ways-of-identifying-when-online-content-has-been-commercially-sponsored-or-boosted-e-g-by-commercial-companies-or-by-vloggers-content-creators-influencers/?from=years" TargetMode="External"/><Relationship Id="rId18" Type="http://schemas.openxmlformats.org/officeDocument/2006/relationships/hyperlink" Target="https://projectevolve.co.uk/toolkit/resources/content/health-well-being-and-lifestyle/7-11/i-can-describe-some-strategies-tips-or-advice-to-promote-health-and-wellbeing-with-regards-to-technology/?from=years" TargetMode="External"/><Relationship Id="rId3" Type="http://schemas.openxmlformats.org/officeDocument/2006/relationships/hyperlink" Target="https://projectevolve.co.uk/toolkit/resources/content/online-bullying/7-11/i-can-recognise-online-bullying-can-be-different-to-bullying-in-the-physical-world-and-can-describe-some-of-those-differences/?from=years" TargetMode="External"/><Relationship Id="rId21" Type="http://schemas.openxmlformats.org/officeDocument/2006/relationships/hyperlink" Target="https://projectevolve.co.uk/toolkit/resources/content/privacy-and-security/7-11/i-can-explain-what-app-permissions-are-and-can-give-some-examples/?from=years" TargetMode="External"/><Relationship Id="rId7" Type="http://schemas.openxmlformats.org/officeDocument/2006/relationships/hyperlink" Target="https://projectevolve.co.uk/toolkit/resources/content/online-bullying/7-11/i-can-explain-how-to-block-abusive-users/?from=years" TargetMode="External"/><Relationship Id="rId12" Type="http://schemas.openxmlformats.org/officeDocument/2006/relationships/hyperlink" Target="https://projectevolve.co.uk/toolkit/resources/content/managing-online-information/7-11/i-can-identify-ways-the-internet-can-draw-us-to-information-for-different-agendas-e-g-website-notifications-pop-ups-targeted-ads/?from=years" TargetMode="External"/><Relationship Id="rId17" Type="http://schemas.openxmlformats.org/officeDocument/2006/relationships/hyperlink" Target="https://projectevolve.co.uk/toolkit/resources/content/health-well-being-and-lifestyle/7-11/i-can-describe-ways-technology-can-affect-health-and-well-being-both-positively-e-g-mindfulness-apps-and-negatively/?from=years" TargetMode="External"/><Relationship Id="rId2" Type="http://schemas.openxmlformats.org/officeDocument/2006/relationships/hyperlink" Target="https://projectevolve.co.uk/toolkit/resources/content/self-image-and-identity/7-11/i-can-explain-how-identity-online-can-be-copied-modified-or-altered/?from=years" TargetMode="External"/><Relationship Id="rId16" Type="http://schemas.openxmlformats.org/officeDocument/2006/relationships/hyperlink" Target="https://projectevolve.co.uk/toolkit/resources/content/managing-online-information/7-11/i-can-explain-what-is-meant-by-a-hoax-i-can-explain-why-someone-would-need-to-think-carefully-before-they-share/?from=years" TargetMode="External"/><Relationship Id="rId20" Type="http://schemas.openxmlformats.org/officeDocument/2006/relationships/hyperlink" Target="https://projectevolve.co.uk/toolkit/resources/content/health-well-being-and-lifestyle/7-11/i-can-explain-how-and-why-some-apps-and-games-may-request-or-take-payment-for-additional-content-e-g-in-app-purchases-lootboxes-and-explain-the-importance-of-seeking-permission-from-a-trusted-adult-before-purchasing/?from=years" TargetMode="External"/><Relationship Id="rId1" Type="http://schemas.openxmlformats.org/officeDocument/2006/relationships/slideLayout" Target="../slideLayouts/slideLayout2.xml"/><Relationship Id="rId6" Type="http://schemas.openxmlformats.org/officeDocument/2006/relationships/hyperlink" Target="https://projectevolve.co.uk/toolkit/resources/content/online-bullying/7-11/i-can-identify-a-range-of-ways-to-report-concerns-and-access-support-both-in-school-and-at-home-about-online-bullying/?from=years" TargetMode="External"/><Relationship Id="rId11" Type="http://schemas.openxmlformats.org/officeDocument/2006/relationships/hyperlink" Target="https://projectevolve.co.uk/toolkit/resources/content/managing-online-information/7-11/i-can-explain-key-concepts-including-information-reviews-fact-opinion-belief-validity-reliability-and-evidence/?from=years" TargetMode="External"/><Relationship Id="rId5" Type="http://schemas.openxmlformats.org/officeDocument/2006/relationships/hyperlink" Target="https://projectevolve.co.uk/toolkit/resources/content/online-bullying/7-11/i-can-explain-how-anyone-can-get-help-if-they-are-being-bullied-online-and-identify-when-to-tell-a-trusted-adult/?from=years" TargetMode="External"/><Relationship Id="rId15" Type="http://schemas.openxmlformats.org/officeDocument/2006/relationships/hyperlink" Target="https://projectevolve.co.uk/toolkit/resources/content/managing-online-information/7-11/i-can-describe-how-fake-news-may-affect-someone-s-emotions-and-behaviour-and-explain-why-this-may-be-harmful/?from=years" TargetMode="External"/><Relationship Id="rId23" Type="http://schemas.openxmlformats.org/officeDocument/2006/relationships/hyperlink" Target="https://projectevolve.co.uk/toolkit/resources/content/copyright-and-ownership/7-11/i-can-give-examples-of-content-that-is-permitted-to-be-reused-and-know-how-this-content-can-be-found-online/?from=years" TargetMode="External"/><Relationship Id="rId10" Type="http://schemas.openxmlformats.org/officeDocument/2006/relationships/hyperlink" Target="https://projectevolve.co.uk/toolkit/resources/content/managing-online-information/7-11/i-can-evaluate-digital-content-and-can-explain-how-to-make-choices-about-what-is-trustworthy-e-g-differentiating-between-adverts-and-search-results/?from=years" TargetMode="External"/><Relationship Id="rId19" Type="http://schemas.openxmlformats.org/officeDocument/2006/relationships/hyperlink" Target="https://projectevolve.co.uk/toolkit/resources/content/health-well-being-and-lifestyle/7-11/i-recognise-the-benefits-and-risks-of-accessing-information-about-health-and-well-being-online-and-how-we-should-balance-this-with-talking-to-trusted-adults-and-professionals/?from=years" TargetMode="External"/><Relationship Id="rId4" Type="http://schemas.openxmlformats.org/officeDocument/2006/relationships/hyperlink" Target="https://projectevolve.co.uk/toolkit/resources/content/online-bullying/7-11/i-can-describe-how-what-one-person-perceives-as-playful-joking-and-teasing-including-banter-might-be-experienced-by-others-as-bullying/?from=years" TargetMode="External"/><Relationship Id="rId9" Type="http://schemas.openxmlformats.org/officeDocument/2006/relationships/hyperlink" Target="https://projectevolve.co.uk/toolkit/resources/content/managing-online-information/7-11/i-can-explain-what-is-meant-by-being-sceptical-i-can-give-examples-of-when-and-why-it-is-important-to-be-sceptical/?from=years" TargetMode="External"/><Relationship Id="rId14" Type="http://schemas.openxmlformats.org/officeDocument/2006/relationships/hyperlink" Target="https://projectevolve.co.uk/toolkit/resources/content/managing-online-information/7-11/i-can-explain-what-is-meant-by-the-term-stereotype-how-stereotypes-are-amplified-and-reinforced-online-and-why-accepting-stereotypes-may-influence-how-people-think-about-others/?from=years" TargetMode="External"/><Relationship Id="rId22" Type="http://schemas.openxmlformats.org/officeDocument/2006/relationships/hyperlink" Target="https://projectevolve.co.uk/toolkit/resources/content/copyright-and-ownership/7-11/i-can-assess-and-justify-when-it-is-acceptable-to-use-the-work-of-others/?from=years"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projectevolve.co.uk/toolkit/resources/content/managing-online-information/7-11/i-can-explain-how-search-engines-work-and-how-results-are-selected-and-ranked/?from=years" TargetMode="External"/><Relationship Id="rId13" Type="http://schemas.openxmlformats.org/officeDocument/2006/relationships/hyperlink" Target="https://teachcomputing.org/curriculum/key-stage-2/computing-systems-and-networks-communication/lesson-6-communicating-responsibly" TargetMode="External"/><Relationship Id="rId18" Type="http://schemas.openxmlformats.org/officeDocument/2006/relationships/hyperlink" Target="https://projectevolve.co.uk/toolkit/resources/content/managing-online-information/7-11/i-can-explain-why-information-that-is-on-a-large-number-of-sites-may-still-be-inaccurate-or-untrue-i-can-assess-how-this-might-happen-e-g-the-sharing-of-misinformation-or-disinformation/?from=years" TargetMode="External"/><Relationship Id="rId3" Type="http://schemas.openxmlformats.org/officeDocument/2006/relationships/hyperlink" Target="https://projectevolve.co.uk/toolkit/resources/content/managing-online-information/7-11/i-can-explain-how-to-use-search-technologies-effectively/?from=years" TargetMode="External"/><Relationship Id="rId7" Type="http://schemas.openxmlformats.org/officeDocument/2006/relationships/hyperlink" Target="https://teachcomputing.org/curriculum/key-stage-2/computing-systems-and-networks-communication/lesson-3-how-search-results-are-ranked" TargetMode="External"/><Relationship Id="rId12" Type="http://schemas.openxmlformats.org/officeDocument/2006/relationships/hyperlink" Target="https://teachcomputing.org/curriculum/key-stage-2/computing-systems-and-networks-communication/lesson-5-how-we-communicate" TargetMode="External"/><Relationship Id="rId17" Type="http://schemas.openxmlformats.org/officeDocument/2006/relationships/hyperlink" Target="https://projectevolve.co.uk/toolkit/resources/content/managing-online-information/7-11/i-can-describe-the-difference-between-online-misinformation-and-dis-information/?from=years" TargetMode="External"/><Relationship Id="rId2" Type="http://schemas.openxmlformats.org/officeDocument/2006/relationships/hyperlink" Target="https://teachcomputing.org/curriculum/key-stage-2/computing-systems-and-networks-communication/lesson-1-searching-the-web" TargetMode="External"/><Relationship Id="rId16" Type="http://schemas.openxmlformats.org/officeDocument/2006/relationships/hyperlink" Target="https://projectevolve.co.uk/toolkit/resources/content/managing-online-information/7-11/i-understand-the-concept-of-persuasive-design-and-how-it-can-be-used-to-influences-peoples-choices/?from=years" TargetMode="External"/><Relationship Id="rId1" Type="http://schemas.openxmlformats.org/officeDocument/2006/relationships/slideLayout" Target="../slideLayouts/slideLayout4.xml"/><Relationship Id="rId6" Type="http://schemas.openxmlformats.org/officeDocument/2006/relationships/hyperlink" Target="https://projectevolve.co.uk/toolkit/resources/content/managing-online-information/7-11/i-can-demonstrate-how-to-analyse-and-evaluate-the-validity-of-facts-and-information-and-i-can-explain-why-using-these-strategies-are-important/?from=years" TargetMode="External"/><Relationship Id="rId11" Type="http://schemas.openxmlformats.org/officeDocument/2006/relationships/hyperlink" Target="https://projectevolve.co.uk/toolkit/resources/content/managing-online-information/7-11/i-can-explain-how-companies-and-news-providers-target-people-with-online-news-stories-they-are-more-likely-to-engage-with-and-how-to-recognise-this/?from=years" TargetMode="External"/><Relationship Id="rId5" Type="http://schemas.openxmlformats.org/officeDocument/2006/relationships/hyperlink" Target="https://teachcomputing.org/curriculum/key-stage-2/computing-systems-and-networks-communication/lesson-2-selecting-search-results" TargetMode="External"/><Relationship Id="rId15" Type="http://schemas.openxmlformats.org/officeDocument/2006/relationships/hyperlink" Target="https://projectevolve.co.uk/toolkit/resources/content/managing-online-information/7-11/i-can-define-the-terms-influence-manipulation-and-persuasion-and-explain-how-someone-might-encounter-these-online-e-g-advertising-and-ad-targeting-and-targeting-for-fake-news/?from=years" TargetMode="External"/><Relationship Id="rId10" Type="http://schemas.openxmlformats.org/officeDocument/2006/relationships/hyperlink" Target="https://projectevolve.co.uk/toolkit/resources/content/managing-online-information/7-11/i-can-describe-how-some-online-information-can-be-opinion-and-can-offer-examples/?from=years" TargetMode="External"/><Relationship Id="rId4" Type="http://schemas.openxmlformats.org/officeDocument/2006/relationships/hyperlink" Target="https://projectevolve.co.uk/toolkit/resources/content/managing-online-information/7-11/i-can-identify-flag-and-report-inappropriate-content/?from=years" TargetMode="External"/><Relationship Id="rId9" Type="http://schemas.openxmlformats.org/officeDocument/2006/relationships/hyperlink" Target="https://teachcomputing.org/curriculum/key-stage-2/computing-systems-and-networks-communication/lesson-4-how-are-searches-influenced" TargetMode="External"/><Relationship Id="rId14" Type="http://schemas.openxmlformats.org/officeDocument/2006/relationships/hyperlink" Target="https://projectevolve.co.uk/toolkit/resources/content/managing-online-information/7-11/i-can-explain-how-and-why-some-people-may-present-opinions-as-facts-why-the-popularity-of-an-opinion-or-the-personalities-of-those-promoting-it-does-not-necessarily-make-it-true-fair-or-perhaps-even-legal/?from=year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teachcomputing.org/curriculum/key-stage-2/programming-a-variables-in-games/lesson-2-variables-in-programming" TargetMode="External"/><Relationship Id="rId7" Type="http://schemas.openxmlformats.org/officeDocument/2006/relationships/hyperlink" Target="https://teachcomputing.org/curriculum/key-stage-2/programming-a-variables-in-games/lesson-6-improving-and-sharing" TargetMode="External"/><Relationship Id="rId2" Type="http://schemas.openxmlformats.org/officeDocument/2006/relationships/hyperlink" Target="https://teachcomputing.org/curriculum/key-stage-2/programming-a-variables-in-games/lesson-1-introducing-variables" TargetMode="External"/><Relationship Id="rId1" Type="http://schemas.openxmlformats.org/officeDocument/2006/relationships/slideLayout" Target="../slideLayouts/slideLayout4.xml"/><Relationship Id="rId6" Type="http://schemas.openxmlformats.org/officeDocument/2006/relationships/hyperlink" Target="https://teachcomputing.org/curriculum/key-stage-2/programming-a-variables-in-games/lesson-5-design-to-code" TargetMode="External"/><Relationship Id="rId5" Type="http://schemas.openxmlformats.org/officeDocument/2006/relationships/hyperlink" Target="https://teachcomputing.org/curriculum/key-stage-2/programming-a-variables-in-games/lesson-4-designing-a-game" TargetMode="External"/><Relationship Id="rId4" Type="http://schemas.openxmlformats.org/officeDocument/2006/relationships/hyperlink" Target="https://teachcomputing.org/curriculum/key-stage-2/programming-a-variables-in-games/lesson-3-improving-a-gam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teachcomputing.org/curriculum/key-stage-2/creating-media-3d-modelling/lesson-2-making-changes" TargetMode="External"/><Relationship Id="rId7" Type="http://schemas.openxmlformats.org/officeDocument/2006/relationships/hyperlink" Target="https://teachcomputing.org/curriculum/key-stage-2/creating-media-3d-modelling/lesson-6-making-my-own-3d-model" TargetMode="External"/><Relationship Id="rId2" Type="http://schemas.openxmlformats.org/officeDocument/2006/relationships/hyperlink" Target="https://teachcomputing.org/curriculum/key-stage-2/creating-media-3d-modelling/lesson-1-what-is-3d-modelling" TargetMode="External"/><Relationship Id="rId1" Type="http://schemas.openxmlformats.org/officeDocument/2006/relationships/slideLayout" Target="../slideLayouts/slideLayout5.xml"/><Relationship Id="rId6" Type="http://schemas.openxmlformats.org/officeDocument/2006/relationships/hyperlink" Target="https://teachcomputing.org/curriculum/key-stage-2/creating-media-3d-modelling/lesson-5-planning-my-own-3d-model" TargetMode="External"/><Relationship Id="rId5" Type="http://schemas.openxmlformats.org/officeDocument/2006/relationships/hyperlink" Target="https://teachcomputing.org/curriculum/key-stage-2/creating-media-3d-modelling/lesson-4-making-holes" TargetMode="External"/><Relationship Id="rId4" Type="http://schemas.openxmlformats.org/officeDocument/2006/relationships/hyperlink" Target="https://teachcomputing.org/curriculum/key-stage-2/creating-media-3d-modelling/lesson-3-rotation-and-posi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teachcomputing.org/curriculum/key-stage-2/data-and-information-spreadsheets/lesson-2-modifying-spreadsheets" TargetMode="External"/><Relationship Id="rId7" Type="http://schemas.openxmlformats.org/officeDocument/2006/relationships/hyperlink" Target="https://teachcomputing.org/curriculum/key-stage-2/data-and-information-spreadsheets/lesson-6-presenting-data" TargetMode="External"/><Relationship Id="rId2" Type="http://schemas.openxmlformats.org/officeDocument/2006/relationships/hyperlink" Target="https://teachcomputing.org/curriculum/key-stage-2/data-and-information-spreadsheets/lesson-1-what-is-a-spreadsheet" TargetMode="External"/><Relationship Id="rId1" Type="http://schemas.openxmlformats.org/officeDocument/2006/relationships/slideLayout" Target="../slideLayouts/slideLayout5.xml"/><Relationship Id="rId6" Type="http://schemas.openxmlformats.org/officeDocument/2006/relationships/hyperlink" Target="https://teachcomputing.org/curriculum/key-stage-2/data-and-information-spreadsheets/lesson-5-event-planning" TargetMode="External"/><Relationship Id="rId5" Type="http://schemas.openxmlformats.org/officeDocument/2006/relationships/hyperlink" Target="https://teachcomputing.org/curriculum/key-stage-2/data-and-information-spreadsheets/lesson-4-calculate-and-duplicate" TargetMode="External"/><Relationship Id="rId4" Type="http://schemas.openxmlformats.org/officeDocument/2006/relationships/hyperlink" Target="https://teachcomputing.org/curriculum/key-stage-2/data-and-information-spreadsheets/lesson-3-what-s-the-formula"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teachcomputing.org/curriculum/key-stage-2/programming-b-sensing/lesson-2-go-with-the-flow" TargetMode="External"/><Relationship Id="rId7" Type="http://schemas.openxmlformats.org/officeDocument/2006/relationships/hyperlink" Target="https://teachcomputing.org/curriculum/key-stage-2/programming-b-sensing/lesson-6-making-a-step-counter" TargetMode="External"/><Relationship Id="rId2" Type="http://schemas.openxmlformats.org/officeDocument/2006/relationships/hyperlink" Target="https://teachcomputing.org/curriculum/key-stage-2/programming-b-sensing/lesson-1-the-micro-bit" TargetMode="External"/><Relationship Id="rId1" Type="http://schemas.openxmlformats.org/officeDocument/2006/relationships/slideLayout" Target="../slideLayouts/slideLayout6.xml"/><Relationship Id="rId6" Type="http://schemas.openxmlformats.org/officeDocument/2006/relationships/hyperlink" Target="https://teachcomputing.org/curriculum/key-stage-2/programming-b-sensing/lesson-5-designing-a-step-counter" TargetMode="External"/><Relationship Id="rId5" Type="http://schemas.openxmlformats.org/officeDocument/2006/relationships/hyperlink" Target="https://teachcomputing.org/curriculum/key-stage-2/programming-b-sensing/lesson-4-finding-your-way" TargetMode="External"/><Relationship Id="rId4" Type="http://schemas.openxmlformats.org/officeDocument/2006/relationships/hyperlink" Target="https://teachcomputing.org/curriculum/key-stage-2/programming-b-sensing/lesson-3-sensing-inputs"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teachcomputing.org/curriculum/key-stage-2/creating-media-web-page-creation/lesson-5-follow-the-breadcrumbs" TargetMode="External"/><Relationship Id="rId3" Type="http://schemas.openxmlformats.org/officeDocument/2006/relationships/hyperlink" Target="https://teachcomputing.org/curriculum/key-stage-2/creating-media-web-page-creation/lesson-2-how-would-you-layout-your-web-page" TargetMode="External"/><Relationship Id="rId7" Type="http://schemas.openxmlformats.org/officeDocument/2006/relationships/hyperlink" Target="https://teachcomputing.org/curriculum/key-stage-2/creating-media-web-page-creation/lesson-4-how-does-it-look" TargetMode="External"/><Relationship Id="rId2" Type="http://schemas.openxmlformats.org/officeDocument/2006/relationships/hyperlink" Target="https://teachcomputing.org/curriculum/key-stage-2/creating-media-web-page-creation/lesson-1-what-makes-a-good-website" TargetMode="External"/><Relationship Id="rId1" Type="http://schemas.openxmlformats.org/officeDocument/2006/relationships/slideLayout" Target="../slideLayouts/slideLayout6.xml"/><Relationship Id="rId6" Type="http://schemas.openxmlformats.org/officeDocument/2006/relationships/hyperlink" Target="https://projectevolve.co.uk/toolkit/resources/content/copyright-and-ownership/7-11/i-can-demonstrate-how-to-make-references-to-and-acknowledge-sources-i-have-used-from-the-internet/?from=years" TargetMode="External"/><Relationship Id="rId11" Type="http://schemas.openxmlformats.org/officeDocument/2006/relationships/hyperlink" Target="https://projectevolve.co.uk/toolkit/resources/content/online-reputation/7-11/i-can-explain-strategies-anyone-can-use-to-protect-their-digital-personality-and-online-reputation-including-degrees-of-anonymity/?from=years" TargetMode="External"/><Relationship Id="rId5" Type="http://schemas.openxmlformats.org/officeDocument/2006/relationships/hyperlink" Target="https://projectevolve.co.uk/toolkit/resources/content/copyright-and-ownership/7-11/i-can-demonstrate-the-use-of-search-tools-to-find-and-access-online-content-which-can-be-reused-by-others/?from=years" TargetMode="External"/><Relationship Id="rId10" Type="http://schemas.openxmlformats.org/officeDocument/2006/relationships/hyperlink" Target="https://projectevolve.co.uk/toolkit/resources/content/online-reputation/7-11/i-can-explain-the-ways-in-which-anyone-can-develop-a-positive-online-reputation/?from=years" TargetMode="External"/><Relationship Id="rId4" Type="http://schemas.openxmlformats.org/officeDocument/2006/relationships/hyperlink" Target="https://teachcomputing.org/curriculum/key-stage-2/creating-media-web-page-creation/lesson-3-copyright-or-copywrong" TargetMode="External"/><Relationship Id="rId9" Type="http://schemas.openxmlformats.org/officeDocument/2006/relationships/hyperlink" Target="https://teachcomputing.org/curriculum/key-stage-2/creating-media-web-page-creation/lesson-6-think-before-you-link"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projectevolve.co.uk/toolkit/resources/content/online-relationships/7-11/i-can-explain-that-taking-or-sharing-inappropriate-images-of-someone-e-g-embarrassing-images-even-if-they-say-it-is-okay-may-have-an-impact-for-the-sharer-and-others-and-who-can-help-if-someone-is-worried-about-this/?from=years" TargetMode="External"/><Relationship Id="rId13" Type="http://schemas.openxmlformats.org/officeDocument/2006/relationships/hyperlink" Target="https://projectevolve.co.uk/toolkit/resources/content/health-well-being-and-lifestyle/7-11/i-can-recognise-features-of-persuasive-design-and-how-they-are-used-to-keep-users-engaged-current-and-future-use/?from=years" TargetMode="External"/><Relationship Id="rId18" Type="http://schemas.openxmlformats.org/officeDocument/2006/relationships/hyperlink" Target="https://projectevolve.co.uk/toolkit/resources/content/privacy-and-security/7-11/i-can-describe-simple-ways-to-increase-privacy-on-apps-and-services-that-provide-privacy-settings/?from=years" TargetMode="External"/><Relationship Id="rId3" Type="http://schemas.openxmlformats.org/officeDocument/2006/relationships/hyperlink" Target="https://projectevolve.co.uk/toolkit/resources/content/self-image-and-identity/7-11/i-can-describe-issues-online-that-could-make-anyone-feel-sad-worried-uncomfortable-or-frightened-i-know-and-can-give-examples-of-how-to-get-help-both-on-and-offline/?from=years" TargetMode="External"/><Relationship Id="rId7" Type="http://schemas.openxmlformats.org/officeDocument/2006/relationships/hyperlink" Target="https://projectevolve.co.uk/toolkit/resources/content/online-relationships/7-11/i-can-describe-how-things-shared-privately-online-can-have-unintended-consequences-for-others-e-g-screen-grabs/?from=years" TargetMode="External"/><Relationship Id="rId12" Type="http://schemas.openxmlformats.org/officeDocument/2006/relationships/hyperlink" Target="https://projectevolve.co.uk/toolkit/resources/content/health-well-being-and-lifestyle/7-11/i-recognise-and-can-discuss-the-pressures-that-technology-can-place-on-someone-and-how-when-they-could-manage-this/?from=years" TargetMode="External"/><Relationship Id="rId17" Type="http://schemas.openxmlformats.org/officeDocument/2006/relationships/hyperlink" Target="https://projectevolve.co.uk/toolkit/resources/content/privacy-and-security/7-11/i-can-describe-how-and-why-people-should-keep-their-software-and-apps-up-to-date-e-g-auto-updates/?from=years" TargetMode="External"/><Relationship Id="rId2" Type="http://schemas.openxmlformats.org/officeDocument/2006/relationships/hyperlink" Target="https://projectevolve.co.uk/toolkit/resources/content/self-image-and-identity/7-11/i-can-identify-and-critically-evaluate-online-content-relating-to-gender-race-religion-disability-culture-and-other-groups-and-explain-why-it-is-important-to-challenge-and-reject-inappropriate-representations-online/?from=years" TargetMode="External"/><Relationship Id="rId16" Type="http://schemas.openxmlformats.org/officeDocument/2006/relationships/hyperlink" Target="https://projectevolve.co.uk/toolkit/resources/content/privacy-and-security/7-11/i-can-explain-what-to-do-if-a-password-is-shared-lost-or-stolen/?from=years" TargetMode="External"/><Relationship Id="rId20" Type="http://schemas.openxmlformats.org/officeDocument/2006/relationships/hyperlink" Target="https://projectevolve.co.uk/toolkit/resources/content/privacy-and-security/7-11/i-know-that-online-services-have-terms-and-conditions-that-govern-their-use/?from=years" TargetMode="External"/><Relationship Id="rId1" Type="http://schemas.openxmlformats.org/officeDocument/2006/relationships/slideLayout" Target="../slideLayouts/slideLayout2.xml"/><Relationship Id="rId6" Type="http://schemas.openxmlformats.org/officeDocument/2006/relationships/hyperlink" Target="https://projectevolve.co.uk/toolkit/resources/content/online-relationships/7-11/i-can-describe-how-to-be-kind-and-show-respect-for-others-online-including-the-importance-of-respecting-boundaries-regarding-what-is-shared-about-them-online-and-how-to-support-them-if-others-do-not/?from=years" TargetMode="External"/><Relationship Id="rId11" Type="http://schemas.openxmlformats.org/officeDocument/2006/relationships/hyperlink" Target="https://projectevolve.co.uk/toolkit/resources/content/health-well-being-and-lifestyle/7-11/i-can-describe-common-systems-that-regulate-age-related-content-e-g-pegi-bbfc-parental-warnings-and-describe-their-purpose/?from=years" TargetMode="External"/><Relationship Id="rId5" Type="http://schemas.openxmlformats.org/officeDocument/2006/relationships/hyperlink" Target="https://projectevolve.co.uk/toolkit/resources/content/online-relationships/7-11/i-can-explain-how-sharing-something-online-may-have-an-impact-either-positively-or-negatively/?from=years" TargetMode="External"/><Relationship Id="rId15" Type="http://schemas.openxmlformats.org/officeDocument/2006/relationships/hyperlink" Target="https://projectevolve.co.uk/toolkit/resources/content/privacy-and-security/7-11/i-can-describe-effective-ways-people-can-manage-passwords-e-g-storing-them-securely-or-saving-them-in-the-browser/?from=years" TargetMode="External"/><Relationship Id="rId10" Type="http://schemas.openxmlformats.org/officeDocument/2006/relationships/hyperlink" Target="https://projectevolve.co.uk/toolkit/resources/content/online-bullying/7-11/i-can-explain-how-someone-would-report-online-bullying-in-different-contexts/?from=years" TargetMode="External"/><Relationship Id="rId19" Type="http://schemas.openxmlformats.org/officeDocument/2006/relationships/hyperlink" Target="https://projectevolve.co.uk/toolkit/resources/content/privacy-and-security/7-11/i-can-describe-ways-in-which-some-online-content-targets-people-to-gain-money-or-information-illegally-i-can-describe-strategies-to-help-me-identify-such-content-e-g-scams-phishing/?from=years" TargetMode="External"/><Relationship Id="rId4" Type="http://schemas.openxmlformats.org/officeDocument/2006/relationships/hyperlink" Target="https://projectevolve.co.uk/toolkit/resources/content/self-image-and-identity/7-11/i-can-explain-the-importance-of-asking-until-i-get-the-help-needed/?from=years" TargetMode="External"/><Relationship Id="rId9" Type="http://schemas.openxmlformats.org/officeDocument/2006/relationships/hyperlink" Target="https://projectevolve.co.uk/toolkit/resources/content/online-bullying/7-11/i-can-describe-how-to-capture-bullying-content-as-evidence-e-g-screen-grab-url-profile-to-share-with-others-who-can-help-me/?from=years" TargetMode="External"/><Relationship Id="rId14" Type="http://schemas.openxmlformats.org/officeDocument/2006/relationships/hyperlink" Target="https://projectevolve.co.uk/toolkit/resources/content/health-well-being-and-lifestyle/7-11/i-can-assess-and-action-different-strategies-to-limit-the-impact-of-technology-on-health-e-g-night-shift-mode-regular-breaks-correct-posture-sleep-diet-and-exercise/?from=years"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pixlr.com/x/" TargetMode="External"/><Relationship Id="rId13" Type="http://schemas.openxmlformats.org/officeDocument/2006/relationships/hyperlink" Target="https://www.adobe.com/uk/products/spark.html" TargetMode="External"/><Relationship Id="rId18" Type="http://schemas.openxmlformats.org/officeDocument/2006/relationships/hyperlink" Target="https://twistedwave.com/online" TargetMode="External"/><Relationship Id="rId3" Type="http://schemas.openxmlformats.org/officeDocument/2006/relationships/hyperlink" Target="https://www.tts-group.co.uk/bee-bot-blue-bot-6-pack/1013162.html" TargetMode="External"/><Relationship Id="rId21" Type="http://schemas.openxmlformats.org/officeDocument/2006/relationships/hyperlink" Target="https://www.primaryict.co.uk/pr7966/easysense-vu-primary-data-logger-pack-usb-2305pk5" TargetMode="External"/><Relationship Id="rId7" Type="http://schemas.openxmlformats.org/officeDocument/2006/relationships/hyperlink" Target="https://www.childrenscommissioner.gov.uk/digital/5-a-day/" TargetMode="External"/><Relationship Id="rId12" Type="http://schemas.openxmlformats.org/officeDocument/2006/relationships/hyperlink" Target="https://apps.apple.com/gb/app/imotion/id421365625" TargetMode="External"/><Relationship Id="rId17" Type="http://schemas.openxmlformats.org/officeDocument/2006/relationships/hyperlink" Target="https://www.audacityteam.org/" TargetMode="External"/><Relationship Id="rId2" Type="http://schemas.openxmlformats.org/officeDocument/2006/relationships/hyperlink" Target="https://paintz.app/" TargetMode="External"/><Relationship Id="rId16" Type="http://schemas.openxmlformats.org/officeDocument/2006/relationships/hyperlink" Target="https://musiclab.chromeexperiments.com/Kandinsky/" TargetMode="External"/><Relationship Id="rId20" Type="http://schemas.openxmlformats.org/officeDocument/2006/relationships/hyperlink" Target="https://www.getpaint.net/" TargetMode="External"/><Relationship Id="rId1" Type="http://schemas.openxmlformats.org/officeDocument/2006/relationships/slideLayout" Target="../slideLayouts/slideLayout2.xml"/><Relationship Id="rId6" Type="http://schemas.openxmlformats.org/officeDocument/2006/relationships/hyperlink" Target="https://apps.apple.com/gb/app/scratchjr/id895485086" TargetMode="External"/><Relationship Id="rId11" Type="http://schemas.openxmlformats.org/officeDocument/2006/relationships/hyperlink" Target="https://www.j2e.com/jit5#pictogram" TargetMode="External"/><Relationship Id="rId24" Type="http://schemas.openxmlformats.org/officeDocument/2006/relationships/hyperlink" Target="https://apps.apple.com/gb/app/hopscotch-make-your-own-games/id617098629" TargetMode="External"/><Relationship Id="rId5" Type="http://schemas.openxmlformats.org/officeDocument/2006/relationships/hyperlink" Target="https://chrome.google.com/webstore/detail/scratchjr/oipimoeophamdcmjcfameoojlbhbgjda" TargetMode="External"/><Relationship Id="rId15" Type="http://schemas.openxmlformats.org/officeDocument/2006/relationships/hyperlink" Target="https://scratch.mit.edu/" TargetMode="External"/><Relationship Id="rId23" Type="http://schemas.openxmlformats.org/officeDocument/2006/relationships/hyperlink" Target="https://turtleacademy.com/playground" TargetMode="External"/><Relationship Id="rId10" Type="http://schemas.openxmlformats.org/officeDocument/2006/relationships/hyperlink" Target="https://musiclab.chromeexperiments.com/Experiments" TargetMode="External"/><Relationship Id="rId19" Type="http://schemas.openxmlformats.org/officeDocument/2006/relationships/hyperlink" Target="https://www.apple.com/uk/ios/garageband/" TargetMode="External"/><Relationship Id="rId4" Type="http://schemas.openxmlformats.org/officeDocument/2006/relationships/hyperlink" Target="https://jfo8000.github.io/ScratchJr-Desktop/" TargetMode="External"/><Relationship Id="rId9" Type="http://schemas.openxmlformats.org/officeDocument/2006/relationships/hyperlink" Target="https://apps.apple.com/gb/app/pixlr-photo-collages-effect/id526783584" TargetMode="External"/><Relationship Id="rId14" Type="http://schemas.openxmlformats.org/officeDocument/2006/relationships/hyperlink" Target="https://www.j2e.com/jit5#branch" TargetMode="External"/><Relationship Id="rId22" Type="http://schemas.openxmlformats.org/officeDocument/2006/relationships/hyperlink" Target="https://store.data-harvest.co.uk/easysense"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redfernelectronics.co.uk/product/official-crumble-starter-kit-2020/" TargetMode="External"/><Relationship Id="rId13" Type="http://schemas.openxmlformats.org/officeDocument/2006/relationships/hyperlink" Target="https://spark.adobe.com/sp" TargetMode="External"/><Relationship Id="rId3" Type="http://schemas.openxmlformats.org/officeDocument/2006/relationships/hyperlink" Target="https://docs.google.com/drawings" TargetMode="External"/><Relationship Id="rId7" Type="http://schemas.openxmlformats.org/officeDocument/2006/relationships/hyperlink" Target="https://www.j2e.com/database/" TargetMode="External"/><Relationship Id="rId12" Type="http://schemas.openxmlformats.org/officeDocument/2006/relationships/hyperlink" Target="https://sites.google.com/new" TargetMode="External"/><Relationship Id="rId17" Type="http://schemas.openxmlformats.org/officeDocument/2006/relationships/hyperlink" Target="https://makecode.microbit.org/" TargetMode="External"/><Relationship Id="rId2" Type="http://schemas.openxmlformats.org/officeDocument/2006/relationships/hyperlink" Target="https://scratch.mit.edu/" TargetMode="External"/><Relationship Id="rId16" Type="http://schemas.openxmlformats.org/officeDocument/2006/relationships/hyperlink" Target="https://thepihut.com/collections/micro-bit-store/products/micro-bit-v2-go-starter-kit" TargetMode="External"/><Relationship Id="rId1" Type="http://schemas.openxmlformats.org/officeDocument/2006/relationships/slideLayout" Target="../slideLayouts/slideLayout2.xml"/><Relationship Id="rId6" Type="http://schemas.openxmlformats.org/officeDocument/2006/relationships/hyperlink" Target="https://www.microsoft.com/en-gb/p/microsoft-photos/9wzdncrfjbh4?activetab=pivot:overviewtab" TargetMode="External"/><Relationship Id="rId11" Type="http://schemas.openxmlformats.org/officeDocument/2006/relationships/hyperlink" Target="https://www.tinkercad.com/" TargetMode="External"/><Relationship Id="rId5" Type="http://schemas.openxmlformats.org/officeDocument/2006/relationships/hyperlink" Target="https://www.wevideo.com/education" TargetMode="External"/><Relationship Id="rId15" Type="http://schemas.openxmlformats.org/officeDocument/2006/relationships/hyperlink" Target="https://www.office.com/launch/excel?auth=2" TargetMode="External"/><Relationship Id="rId10" Type="http://schemas.openxmlformats.org/officeDocument/2006/relationships/hyperlink" Target="https://makeymakey.com/pages/educators" TargetMode="External"/><Relationship Id="rId4" Type="http://schemas.openxmlformats.org/officeDocument/2006/relationships/hyperlink" Target="https://apps.apple.com/gb/app/imovie/id377298193" TargetMode="External"/><Relationship Id="rId9" Type="http://schemas.openxmlformats.org/officeDocument/2006/relationships/hyperlink" Target="https://redfernelectronics.co.uk/crumble-software/" TargetMode="External"/><Relationship Id="rId14" Type="http://schemas.openxmlformats.org/officeDocument/2006/relationships/hyperlink" Target="https://sway.office.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hyperlink" Target="https://projectevolve.co.uk/toolkit/resources/content/managing-online-information/7-11/i-can-identify-ways-the-internet-can-draw-us-to-information-for-different-agendas-e-g-website-notifications-pop-ups-targeted-ads/?from=years" TargetMode="External"/><Relationship Id="rId7" Type="http://schemas.openxmlformats.org/officeDocument/2006/relationships/slide" Target="slide19.xml"/><Relationship Id="rId12" Type="http://schemas.openxmlformats.org/officeDocument/2006/relationships/slide" Target="slide54.xml"/><Relationship Id="rId2" Type="http://schemas.openxmlformats.org/officeDocument/2006/relationships/hyperlink" Target="https://teachcomputing.org/curriculum" TargetMode="Externa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47.xml"/><Relationship Id="rId5" Type="http://schemas.openxmlformats.org/officeDocument/2006/relationships/slide" Target="slide11.xml"/><Relationship Id="rId10" Type="http://schemas.openxmlformats.org/officeDocument/2006/relationships/slide" Target="slide40.xml"/><Relationship Id="rId4" Type="http://schemas.openxmlformats.org/officeDocument/2006/relationships/slide" Target="slide10.xml"/><Relationship Id="rId9" Type="http://schemas.openxmlformats.org/officeDocument/2006/relationships/slide" Target="slide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FB396E9-1DCC-4496-81EC-C903CE27EACE}"/>
              </a:ext>
            </a:extLst>
          </p:cNvPr>
          <p:cNvSpPr txBox="1">
            <a:spLocks/>
          </p:cNvSpPr>
          <p:nvPr/>
        </p:nvSpPr>
        <p:spPr>
          <a:xfrm>
            <a:off x="237299" y="425848"/>
            <a:ext cx="8840713" cy="680684"/>
          </a:xfrm>
          <a:prstGeom prst="rect">
            <a:avLst/>
          </a:prstGeom>
        </p:spPr>
        <p:txBody>
          <a:bodyPr vert="horz" lIns="91440" tIns="45720" rIns="91440" bIns="45720" rtlCol="0" anchor="ctr">
            <a:noAutofit/>
          </a:bodyPr>
          <a:lstStyle>
            <a:defPPr>
              <a:defRPr lang="en-US"/>
            </a:defPPr>
            <a:lvl1pPr marL="0" indent="0" algn="l" defTabSz="457200" rtl="0" eaLnBrk="1" latinLnBrk="0" hangingPunct="1">
              <a:lnSpc>
                <a:spcPts val="2400"/>
              </a:lnSpc>
              <a:spcBef>
                <a:spcPts val="0"/>
              </a:spcBef>
              <a:buNone/>
              <a:defRPr sz="1800" b="1" kern="100" spc="100" baseline="0">
                <a:solidFill>
                  <a:schemeClr val="bg1"/>
                </a:solidFill>
                <a:latin typeface="ABeeZee" panose="020000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5000"/>
              </a:lnSpc>
              <a:defRPr/>
            </a:pPr>
            <a:endParaRPr lang="en-US" sz="4800" spc="150" dirty="0">
              <a:ln w="12700">
                <a:solidFill>
                  <a:schemeClr val="accent1"/>
                </a:solidFill>
              </a:ln>
              <a:solidFill>
                <a:schemeClr val="accent1"/>
              </a:solidFill>
              <a:ea typeface="Roboto Slab" pitchFamily="2" charset="0"/>
              <a:cs typeface="Open Sans" panose="020B0606030504020204" pitchFamily="34" charset="0"/>
            </a:endParaRPr>
          </a:p>
        </p:txBody>
      </p:sp>
      <p:sp>
        <p:nvSpPr>
          <p:cNvPr id="3" name="Text Placeholder 6">
            <a:extLst>
              <a:ext uri="{FF2B5EF4-FFF2-40B4-BE49-F238E27FC236}">
                <a16:creationId xmlns:a16="http://schemas.microsoft.com/office/drawing/2014/main" id="{03ADBFFC-EB38-4BC2-A867-ED771660BB1F}"/>
              </a:ext>
            </a:extLst>
          </p:cNvPr>
          <p:cNvSpPr txBox="1">
            <a:spLocks/>
          </p:cNvSpPr>
          <p:nvPr/>
        </p:nvSpPr>
        <p:spPr>
          <a:xfrm>
            <a:off x="307398" y="1559109"/>
            <a:ext cx="6784282" cy="547047"/>
          </a:xfrm>
          <a:prstGeom prst="rect">
            <a:avLst/>
          </a:prstGeom>
        </p:spPr>
        <p:txBody>
          <a:bodyPr anchor="ctr"/>
          <a:lstStyle>
            <a:lvl1pPr marL="0" indent="0" algn="l" defTabSz="914400" rtl="0" eaLnBrk="1" latinLnBrk="0" hangingPunct="1">
              <a:lnSpc>
                <a:spcPts val="2400"/>
              </a:lnSpc>
              <a:spcBef>
                <a:spcPts val="0"/>
              </a:spcBef>
              <a:buFont typeface="Arial" panose="020B0604020202020204" pitchFamily="34" charset="0"/>
              <a:buNone/>
              <a:defRPr sz="1800" b="1" kern="1200">
                <a:solidFill>
                  <a:srgbClr val="56565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chemeClr val="tx1"/>
                </a:solidFill>
              </a:rPr>
              <a:t>Primary Computing &amp; e-Safety</a:t>
            </a:r>
            <a:endParaRPr lang="en-GB" sz="3200" b="0">
              <a:solidFill>
                <a:schemeClr val="tx1"/>
              </a:solidFill>
            </a:endParaRPr>
          </a:p>
        </p:txBody>
      </p:sp>
      <p:pic>
        <p:nvPicPr>
          <p:cNvPr id="5" name="Picture 4" descr="Shape&#10;&#10;Description automatically generated">
            <a:extLst>
              <a:ext uri="{FF2B5EF4-FFF2-40B4-BE49-F238E27FC236}">
                <a16:creationId xmlns:a16="http://schemas.microsoft.com/office/drawing/2014/main" id="{2AC73408-CC9F-4616-B6AC-2FF14542A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2496" y="2936495"/>
            <a:ext cx="3799679" cy="3130212"/>
          </a:xfrm>
          <a:prstGeom prst="rect">
            <a:avLst/>
          </a:prstGeom>
        </p:spPr>
      </p:pic>
      <p:pic>
        <p:nvPicPr>
          <p:cNvPr id="6" name="Picture 5">
            <a:extLst>
              <a:ext uri="{FF2B5EF4-FFF2-40B4-BE49-F238E27FC236}">
                <a16:creationId xmlns:a16="http://schemas.microsoft.com/office/drawing/2014/main" id="{1861197B-B8DA-E970-83B4-F4347BCFEDCF}"/>
              </a:ext>
            </a:extLst>
          </p:cNvPr>
          <p:cNvPicPr>
            <a:picLocks noChangeAspect="1"/>
          </p:cNvPicPr>
          <p:nvPr/>
        </p:nvPicPr>
        <p:blipFill>
          <a:blip r:embed="rId4"/>
          <a:stretch>
            <a:fillRect/>
          </a:stretch>
        </p:blipFill>
        <p:spPr>
          <a:xfrm>
            <a:off x="1349407" y="195309"/>
            <a:ext cx="6784282" cy="1021639"/>
          </a:xfrm>
          <a:prstGeom prst="rect">
            <a:avLst/>
          </a:prstGeom>
        </p:spPr>
      </p:pic>
      <p:sp>
        <p:nvSpPr>
          <p:cNvPr id="7" name="TextBox 6">
            <a:extLst>
              <a:ext uri="{FF2B5EF4-FFF2-40B4-BE49-F238E27FC236}">
                <a16:creationId xmlns:a16="http://schemas.microsoft.com/office/drawing/2014/main" id="{3C01B051-AD9E-74F8-0EC0-F787842D424C}"/>
              </a:ext>
            </a:extLst>
          </p:cNvPr>
          <p:cNvSpPr txBox="1"/>
          <p:nvPr/>
        </p:nvSpPr>
        <p:spPr>
          <a:xfrm>
            <a:off x="0" y="2272683"/>
            <a:ext cx="2539014" cy="66381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313663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United Curriculum: </a:t>
            </a:r>
            <a:r>
              <a:rPr lang="en-US" altLang="en-US">
                <a:ln w="12700">
                  <a:solidFill>
                    <a:schemeClr val="accent1"/>
                  </a:solidFill>
                </a:ln>
                <a:solidFill>
                  <a:schemeClr val="accent1"/>
                </a:solidFill>
              </a:rPr>
              <a:t>Computing</a:t>
            </a:r>
            <a:endParaRPr lang="en-GB">
              <a:ln w="12700">
                <a:solidFill>
                  <a:schemeClr val="accent1"/>
                </a:solidFill>
              </a:ln>
              <a:solidFill>
                <a:schemeClr val="accent1"/>
              </a:solidFill>
            </a:endParaRPr>
          </a:p>
        </p:txBody>
      </p:sp>
      <p:sp>
        <p:nvSpPr>
          <p:cNvPr id="6" name="Rectangle: Rounded Corners 5">
            <a:extLst>
              <a:ext uri="{FF2B5EF4-FFF2-40B4-BE49-F238E27FC236}">
                <a16:creationId xmlns:a16="http://schemas.microsoft.com/office/drawing/2014/main" id="{9442091B-6F30-4F67-83D6-676E826E3C43}"/>
              </a:ext>
            </a:extLst>
          </p:cNvPr>
          <p:cNvSpPr/>
          <p:nvPr/>
        </p:nvSpPr>
        <p:spPr>
          <a:xfrm>
            <a:off x="6360160" y="348354"/>
            <a:ext cx="1544278" cy="249742"/>
          </a:xfrm>
          <a:prstGeom prst="roundRect">
            <a:avLst/>
          </a:prstGeom>
          <a:solidFill>
            <a:schemeClr val="accent1"/>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1" i="0" strike="noStrike" kern="0" cap="none" spc="0" normalizeH="0" baseline="0" noProof="0">
                <a:ln>
                  <a:noFill/>
                </a:ln>
                <a:solidFill>
                  <a:prstClr val="white"/>
                </a:solidFill>
                <a:effectLst/>
                <a:uLnTx/>
                <a:uFillTx/>
                <a:latin typeface="Roboto" panose="02000000000000000000" pitchFamily="2" charset="0"/>
                <a:ea typeface="Roboto" panose="02000000000000000000" pitchFamily="2" charset="0"/>
              </a:rPr>
              <a:t>(</a:t>
            </a:r>
            <a:r>
              <a:rPr kumimoji="0" lang="en-GB" sz="1200" b="1" i="0" strike="noStrike" kern="0" cap="none" spc="0" normalizeH="0" baseline="0" noProof="0">
                <a:ln>
                  <a:noFill/>
                </a:ln>
                <a:solidFill>
                  <a:prstClr val="white"/>
                </a:solidFill>
                <a:effectLst/>
                <a:uLnTx/>
                <a:uFillTx/>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Teach Computing</a:t>
            </a:r>
            <a:r>
              <a:rPr kumimoji="0" lang="en-GB" sz="1200" b="1" i="0" strike="noStrike" kern="0" cap="none" spc="0" normalizeH="0" baseline="0" noProof="0">
                <a:ln>
                  <a:noFill/>
                </a:ln>
                <a:solidFill>
                  <a:prstClr val="white"/>
                </a:solidFill>
                <a:effectLst/>
                <a:uLnTx/>
                <a:uFillTx/>
                <a:latin typeface="Roboto" panose="02000000000000000000" pitchFamily="2" charset="0"/>
                <a:ea typeface="Roboto" panose="02000000000000000000" pitchFamily="2" charset="0"/>
              </a:rPr>
              <a:t>)</a:t>
            </a:r>
          </a:p>
        </p:txBody>
      </p:sp>
      <p:graphicFrame>
        <p:nvGraphicFramePr>
          <p:cNvPr id="8" name="Table 7">
            <a:extLst>
              <a:ext uri="{FF2B5EF4-FFF2-40B4-BE49-F238E27FC236}">
                <a16:creationId xmlns:a16="http://schemas.microsoft.com/office/drawing/2014/main" id="{FF7D3ED8-3CA1-4184-B7D3-303890C0D402}"/>
              </a:ext>
            </a:extLst>
          </p:cNvPr>
          <p:cNvGraphicFramePr>
            <a:graphicFrameLocks noGrp="1"/>
          </p:cNvGraphicFramePr>
          <p:nvPr>
            <p:extLst>
              <p:ext uri="{D42A27DB-BD31-4B8C-83A1-F6EECF244321}">
                <p14:modId xmlns:p14="http://schemas.microsoft.com/office/powerpoint/2010/main" val="115424138"/>
              </p:ext>
            </p:extLst>
          </p:nvPr>
        </p:nvGraphicFramePr>
        <p:xfrm>
          <a:off x="232408" y="893430"/>
          <a:ext cx="9179442" cy="528516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992725249"/>
                    </a:ext>
                  </a:extLst>
                </a:gridCol>
                <a:gridCol w="1493907">
                  <a:extLst>
                    <a:ext uri="{9D8B030D-6E8A-4147-A177-3AD203B41FA5}">
                      <a16:colId xmlns:a16="http://schemas.microsoft.com/office/drawing/2014/main" val="2651868341"/>
                    </a:ext>
                  </a:extLst>
                </a:gridCol>
                <a:gridCol w="1608605">
                  <a:extLst>
                    <a:ext uri="{9D8B030D-6E8A-4147-A177-3AD203B41FA5}">
                      <a16:colId xmlns:a16="http://schemas.microsoft.com/office/drawing/2014/main" val="4129289550"/>
                    </a:ext>
                  </a:extLst>
                </a:gridCol>
                <a:gridCol w="1379209">
                  <a:extLst>
                    <a:ext uri="{9D8B030D-6E8A-4147-A177-3AD203B41FA5}">
                      <a16:colId xmlns:a16="http://schemas.microsoft.com/office/drawing/2014/main" val="3606215477"/>
                    </a:ext>
                  </a:extLst>
                </a:gridCol>
                <a:gridCol w="1470671">
                  <a:extLst>
                    <a:ext uri="{9D8B030D-6E8A-4147-A177-3AD203B41FA5}">
                      <a16:colId xmlns:a16="http://schemas.microsoft.com/office/drawing/2014/main" val="3772626618"/>
                    </a:ext>
                  </a:extLst>
                </a:gridCol>
                <a:gridCol w="1592580">
                  <a:extLst>
                    <a:ext uri="{9D8B030D-6E8A-4147-A177-3AD203B41FA5}">
                      <a16:colId xmlns:a16="http://schemas.microsoft.com/office/drawing/2014/main" val="2563548700"/>
                    </a:ext>
                  </a:extLst>
                </a:gridCol>
                <a:gridCol w="1418470">
                  <a:extLst>
                    <a:ext uri="{9D8B030D-6E8A-4147-A177-3AD203B41FA5}">
                      <a16:colId xmlns:a16="http://schemas.microsoft.com/office/drawing/2014/main" val="3742635946"/>
                    </a:ext>
                  </a:extLst>
                </a:gridCol>
              </a:tblGrid>
              <a:tr h="131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Year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84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ABeeZee" panose="02000000000000000000" pitchFamily="2" charset="0"/>
                        </a:rPr>
                        <a:t>Autumn 1</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b="0" i="0" kern="1200">
                          <a:solidFill>
                            <a:srgbClr val="0000FF"/>
                          </a:solidFill>
                          <a:effectLst/>
                          <a:latin typeface="Roboto" panose="02000000000000000000" pitchFamily="2" charset="0"/>
                          <a:ea typeface="Roboto" panose="02000000000000000000" pitchFamily="2" charset="0"/>
                          <a:cs typeface="+mn-cs"/>
                          <a:hlinkClick r:id="rId3">
                            <a:extLst>
                              <a:ext uri="{A12FA001-AC4F-418D-AE19-62706E023703}">
                                <ahyp:hlinkClr xmlns:ahyp="http://schemas.microsoft.com/office/drawing/2018/hyperlinkcolor" val="tx"/>
                              </a:ext>
                            </a:extLst>
                          </a:hlinkClick>
                        </a:rPr>
                        <a:t>Computing systems and networks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b="1" i="0" kern="1200">
                          <a:solidFill>
                            <a:schemeClr val="bg1"/>
                          </a:solidFill>
                          <a:effectLst/>
                          <a:latin typeface="Roboto" panose="02000000000000000000" pitchFamily="2" charset="0"/>
                          <a:ea typeface="Roboto" panose="02000000000000000000" pitchFamily="2" charset="0"/>
                          <a:cs typeface="+mn-cs"/>
                        </a:rPr>
                        <a:t>Technology around us</a:t>
                      </a: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600"/>
                        </a:spcAft>
                      </a:pPr>
                      <a:r>
                        <a:rPr lang="en-GB" sz="800" b="0">
                          <a:solidFill>
                            <a:srgbClr val="0000FF"/>
                          </a:solidFill>
                          <a:effectLst/>
                          <a:latin typeface="Roboto" panose="02000000000000000000" pitchFamily="2" charset="0"/>
                          <a:ea typeface="Roboto" panose="02000000000000000000" pitchFamily="2" charset="0"/>
                          <a:cs typeface="Arial" panose="020B0604020202020204" pitchFamily="34" charset="0"/>
                          <a:hlinkClick r:id="rId4">
                            <a:extLst>
                              <a:ext uri="{A12FA001-AC4F-418D-AE19-62706E023703}">
                                <ahyp:hlinkClr xmlns:ahyp="http://schemas.microsoft.com/office/drawing/2018/hyperlinkcolor" val="tx"/>
                              </a:ext>
                            </a:extLst>
                          </a:hlinkClick>
                        </a:rPr>
                        <a:t>Computing systems and networks</a:t>
                      </a:r>
                    </a:p>
                    <a:p>
                      <a:pPr algn="ctr">
                        <a:lnSpc>
                          <a:spcPct val="100000"/>
                        </a:lnSpc>
                        <a:spcBef>
                          <a:spcPts val="0"/>
                        </a:spcBef>
                        <a:spcAft>
                          <a:spcPts val="600"/>
                        </a:spcAft>
                      </a:pPr>
                      <a:r>
                        <a:rPr lang="en-GB" sz="800" b="1">
                          <a:solidFill>
                            <a:schemeClr val="bg1"/>
                          </a:solidFill>
                          <a:effectLst/>
                          <a:latin typeface="Roboto" panose="02000000000000000000" pitchFamily="2" charset="0"/>
                          <a:ea typeface="Roboto" panose="02000000000000000000" pitchFamily="2" charset="0"/>
                          <a:cs typeface="Arial" panose="020B0604020202020204" pitchFamily="34" charset="0"/>
                        </a:rPr>
                        <a:t>IT around us</a:t>
                      </a: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600"/>
                        </a:spcAft>
                      </a:pPr>
                      <a:r>
                        <a:rPr lang="en-GB" sz="800" b="0">
                          <a:solidFill>
                            <a:srgbClr val="0000FF"/>
                          </a:solidFill>
                          <a:effectLst/>
                          <a:latin typeface="Roboto" panose="02000000000000000000" pitchFamily="2" charset="0"/>
                          <a:ea typeface="Roboto" panose="02000000000000000000" pitchFamily="2" charset="0"/>
                          <a:cs typeface="Arial" panose="020B0604020202020204" pitchFamily="34" charset="0"/>
                          <a:hlinkClick r:id="rId5">
                            <a:extLst>
                              <a:ext uri="{A12FA001-AC4F-418D-AE19-62706E023703}">
                                <ahyp:hlinkClr xmlns:ahyp="http://schemas.microsoft.com/office/drawing/2018/hyperlinkcolor" val="tx"/>
                              </a:ext>
                            </a:extLst>
                          </a:hlinkClick>
                        </a:rPr>
                        <a:t>Computing systems and networks</a:t>
                      </a:r>
                    </a:p>
                    <a:p>
                      <a:pPr algn="ctr">
                        <a:lnSpc>
                          <a:spcPct val="100000"/>
                        </a:lnSpc>
                        <a:spcBef>
                          <a:spcPts val="0"/>
                        </a:spcBef>
                        <a:spcAft>
                          <a:spcPts val="600"/>
                        </a:spcAft>
                      </a:pPr>
                      <a:r>
                        <a:rPr lang="en-GB" sz="800" b="1">
                          <a:solidFill>
                            <a:schemeClr val="bg1"/>
                          </a:solidFill>
                          <a:effectLst/>
                          <a:latin typeface="Roboto" panose="02000000000000000000" pitchFamily="2" charset="0"/>
                          <a:ea typeface="Roboto" panose="02000000000000000000" pitchFamily="2" charset="0"/>
                          <a:cs typeface="Arial" panose="020B0604020202020204" pitchFamily="34" charset="0"/>
                        </a:rPr>
                        <a:t>Connecting computers</a:t>
                      </a: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600"/>
                        </a:spcAft>
                        <a:defRPr sz="1800"/>
                      </a:pPr>
                      <a:r>
                        <a:rPr lang="en-GB" sz="800" b="0">
                          <a:solidFill>
                            <a:srgbClr val="0000FF"/>
                          </a:solidFill>
                          <a:latin typeface="Roboto" panose="02000000000000000000" pitchFamily="2" charset="0"/>
                          <a:ea typeface="Roboto" panose="02000000000000000000" pitchFamily="2" charset="0"/>
                          <a:cs typeface="Century Gothic"/>
                          <a:sym typeface="Century Gothic"/>
                          <a:hlinkClick r:id="rId6">
                            <a:extLst>
                              <a:ext uri="{A12FA001-AC4F-418D-AE19-62706E023703}">
                                <ahyp:hlinkClr xmlns:ahyp="http://schemas.microsoft.com/office/drawing/2018/hyperlinkcolor" val="tx"/>
                              </a:ext>
                            </a:extLst>
                          </a:hlinkClick>
                        </a:rPr>
                        <a:t>Computing</a:t>
                      </a:r>
                      <a:r>
                        <a:rPr lang="en-GB" sz="800" b="0" baseline="0">
                          <a:solidFill>
                            <a:srgbClr val="0000FF"/>
                          </a:solidFill>
                          <a:latin typeface="Roboto" panose="02000000000000000000" pitchFamily="2" charset="0"/>
                          <a:ea typeface="Roboto" panose="02000000000000000000" pitchFamily="2" charset="0"/>
                          <a:cs typeface="Century Gothic"/>
                          <a:sym typeface="Century Gothic"/>
                          <a:hlinkClick r:id="rId6">
                            <a:extLst>
                              <a:ext uri="{A12FA001-AC4F-418D-AE19-62706E023703}">
                                <ahyp:hlinkClr xmlns:ahyp="http://schemas.microsoft.com/office/drawing/2018/hyperlinkcolor" val="tx"/>
                              </a:ext>
                            </a:extLst>
                          </a:hlinkClick>
                        </a:rPr>
                        <a:t> systems and networks</a:t>
                      </a:r>
                    </a:p>
                    <a:p>
                      <a:pPr algn="ctr">
                        <a:lnSpc>
                          <a:spcPct val="100000"/>
                        </a:lnSpc>
                        <a:spcBef>
                          <a:spcPts val="0"/>
                        </a:spcBef>
                        <a:spcAft>
                          <a:spcPts val="600"/>
                        </a:spcAft>
                        <a:defRPr sz="1800"/>
                      </a:pPr>
                      <a:r>
                        <a:rPr lang="en-GB" sz="800" b="1" baseline="0">
                          <a:solidFill>
                            <a:schemeClr val="bg1"/>
                          </a:solidFill>
                          <a:latin typeface="Roboto" panose="02000000000000000000" pitchFamily="2" charset="0"/>
                          <a:ea typeface="Roboto" panose="02000000000000000000" pitchFamily="2" charset="0"/>
                          <a:cs typeface="Century Gothic"/>
                          <a:sym typeface="Century Gothic"/>
                        </a:rPr>
                        <a:t>The internet</a:t>
                      </a:r>
                      <a:endParaRPr sz="800" b="1">
                        <a:solidFill>
                          <a:schemeClr val="bg1"/>
                        </a:solidFill>
                        <a:latin typeface="Roboto" panose="02000000000000000000" pitchFamily="2" charset="0"/>
                        <a:ea typeface="Roboto" panose="02000000000000000000" pitchFamily="2" charset="0"/>
                        <a:cs typeface="Century Gothic"/>
                        <a:sym typeface="Century Gothic"/>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600"/>
                        </a:spcAft>
                        <a:defRPr sz="1800"/>
                      </a:pPr>
                      <a:r>
                        <a:rPr lang="en-GB" sz="800" b="0">
                          <a:solidFill>
                            <a:srgbClr val="0000FF"/>
                          </a:solidFill>
                          <a:latin typeface="Roboto" panose="02000000000000000000" pitchFamily="2" charset="0"/>
                          <a:ea typeface="Roboto" panose="02000000000000000000" pitchFamily="2" charset="0"/>
                          <a:cs typeface="Century Gothic"/>
                          <a:sym typeface="Century Gothic"/>
                          <a:hlinkClick r:id="rId7">
                            <a:extLst>
                              <a:ext uri="{A12FA001-AC4F-418D-AE19-62706E023703}">
                                <ahyp:hlinkClr xmlns:ahyp="http://schemas.microsoft.com/office/drawing/2018/hyperlinkcolor" val="tx"/>
                              </a:ext>
                            </a:extLst>
                          </a:hlinkClick>
                        </a:rPr>
                        <a:t>Computing systems and networks</a:t>
                      </a:r>
                    </a:p>
                    <a:p>
                      <a:pPr algn="ctr">
                        <a:lnSpc>
                          <a:spcPct val="100000"/>
                        </a:lnSpc>
                        <a:spcBef>
                          <a:spcPts val="0"/>
                        </a:spcBef>
                        <a:spcAft>
                          <a:spcPts val="600"/>
                        </a:spcAft>
                        <a:defRPr sz="1800"/>
                      </a:pPr>
                      <a:r>
                        <a:rPr lang="en-GB" sz="800" b="1">
                          <a:solidFill>
                            <a:schemeClr val="bg1"/>
                          </a:solidFill>
                          <a:latin typeface="Roboto" panose="02000000000000000000" pitchFamily="2" charset="0"/>
                          <a:ea typeface="Roboto" panose="02000000000000000000" pitchFamily="2" charset="0"/>
                          <a:cs typeface="Century Gothic"/>
                          <a:sym typeface="Century Gothic"/>
                        </a:rPr>
                        <a:t>Sharing information</a:t>
                      </a:r>
                      <a:endParaRPr sz="800" b="1">
                        <a:solidFill>
                          <a:schemeClr val="bg1"/>
                        </a:solidFill>
                        <a:latin typeface="Roboto" panose="02000000000000000000" pitchFamily="2" charset="0"/>
                        <a:ea typeface="Roboto" panose="02000000000000000000" pitchFamily="2" charset="0"/>
                        <a:cs typeface="Century Gothic"/>
                        <a:sym typeface="Century Gothic"/>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600"/>
                        </a:spcAft>
                        <a:defRPr sz="1800"/>
                      </a:pPr>
                      <a:r>
                        <a:rPr lang="en-GB" sz="800" b="0">
                          <a:solidFill>
                            <a:srgbClr val="0000FF"/>
                          </a:solidFill>
                          <a:latin typeface="Roboto" panose="02000000000000000000" pitchFamily="2" charset="0"/>
                          <a:ea typeface="Roboto" panose="02000000000000000000" pitchFamily="2" charset="0"/>
                          <a:cs typeface="Century Gothic"/>
                          <a:sym typeface="Century Gothic"/>
                          <a:hlinkClick r:id="rId8">
                            <a:extLst>
                              <a:ext uri="{A12FA001-AC4F-418D-AE19-62706E023703}">
                                <ahyp:hlinkClr xmlns:ahyp="http://schemas.microsoft.com/office/drawing/2018/hyperlinkcolor" val="tx"/>
                              </a:ext>
                            </a:extLst>
                          </a:hlinkClick>
                        </a:rPr>
                        <a:t>Computing systems and networks</a:t>
                      </a:r>
                    </a:p>
                    <a:p>
                      <a:pPr algn="ctr">
                        <a:lnSpc>
                          <a:spcPct val="100000"/>
                        </a:lnSpc>
                        <a:spcBef>
                          <a:spcPts val="0"/>
                        </a:spcBef>
                        <a:spcAft>
                          <a:spcPts val="600"/>
                        </a:spcAft>
                        <a:defRPr sz="1800"/>
                      </a:pPr>
                      <a:r>
                        <a:rPr lang="en-GB" sz="800" b="1" baseline="0">
                          <a:solidFill>
                            <a:schemeClr val="bg1"/>
                          </a:solidFill>
                          <a:latin typeface="Roboto" panose="02000000000000000000" pitchFamily="2" charset="0"/>
                          <a:ea typeface="Roboto" panose="02000000000000000000" pitchFamily="2" charset="0"/>
                          <a:cs typeface="Century Gothic"/>
                          <a:sym typeface="Century Gothic"/>
                        </a:rPr>
                        <a:t>Communication</a:t>
                      </a:r>
                      <a:endParaRPr sz="800" b="1">
                        <a:solidFill>
                          <a:schemeClr val="bg1"/>
                        </a:solidFill>
                        <a:latin typeface="Roboto" panose="02000000000000000000" pitchFamily="2" charset="0"/>
                        <a:ea typeface="Roboto" panose="02000000000000000000" pitchFamily="2" charset="0"/>
                        <a:cs typeface="Century Gothic"/>
                        <a:sym typeface="Century Gothic"/>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16502617"/>
                  </a:ext>
                </a:extLst>
              </a:tr>
              <a:tr h="846000">
                <a:tc>
                  <a:txBody>
                    <a:bodyPr/>
                    <a:lstStyle/>
                    <a:p>
                      <a:pPr algn="ctr"/>
                      <a:r>
                        <a:rPr lang="en-GB" sz="1000" b="1">
                          <a:solidFill>
                            <a:schemeClr val="bg1"/>
                          </a:solidFill>
                          <a:latin typeface="ABeeZee" panose="02000000000000000000" pitchFamily="2" charset="0"/>
                        </a:rPr>
                        <a:t>Autumn 2</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Bef>
                          <a:spcPts val="0"/>
                        </a:spcBef>
                        <a:spcAft>
                          <a:spcPts val="600"/>
                        </a:spcAft>
                      </a:pPr>
                      <a:r>
                        <a:rPr lang="en-US" sz="800" b="0">
                          <a:solidFill>
                            <a:srgbClr val="0000FF"/>
                          </a:solidFill>
                          <a:effectLst/>
                          <a:latin typeface="Roboto" panose="02000000000000000000" pitchFamily="2" charset="0"/>
                          <a:ea typeface="Roboto" panose="02000000000000000000" pitchFamily="2" charset="0"/>
                          <a:cs typeface="Arial" panose="020B0604020202020204" pitchFamily="34" charset="0"/>
                          <a:hlinkClick r:id="rId9">
                            <a:extLst>
                              <a:ext uri="{A12FA001-AC4F-418D-AE19-62706E023703}">
                                <ahyp:hlinkClr xmlns:ahyp="http://schemas.microsoft.com/office/drawing/2018/hyperlinkcolor" val="tx"/>
                              </a:ext>
                            </a:extLst>
                          </a:hlinkClick>
                        </a:rPr>
                        <a:t>Programming</a:t>
                      </a:r>
                    </a:p>
                    <a:p>
                      <a:pPr algn="ctr">
                        <a:lnSpc>
                          <a:spcPct val="100000"/>
                        </a:lnSpc>
                        <a:spcBef>
                          <a:spcPts val="0"/>
                        </a:spcBef>
                        <a:spcAft>
                          <a:spcPts val="600"/>
                        </a:spcAft>
                      </a:pPr>
                      <a:r>
                        <a:rPr lang="en-US" sz="800" b="1">
                          <a:solidFill>
                            <a:schemeClr val="bg1"/>
                          </a:solidFill>
                          <a:effectLst/>
                          <a:latin typeface="Roboto" panose="02000000000000000000" pitchFamily="2" charset="0"/>
                          <a:ea typeface="Roboto" panose="02000000000000000000" pitchFamily="2" charset="0"/>
                          <a:cs typeface="Arial" panose="020B0604020202020204" pitchFamily="34" charset="0"/>
                        </a:rPr>
                        <a:t>Moving a robot</a:t>
                      </a:r>
                    </a:p>
                    <a:p>
                      <a:pPr algn="ctr">
                        <a:lnSpc>
                          <a:spcPct val="100000"/>
                        </a:lnSpc>
                        <a:spcBef>
                          <a:spcPts val="0"/>
                        </a:spcBef>
                        <a:spcAft>
                          <a:spcPts val="600"/>
                        </a:spcAft>
                      </a:pPr>
                      <a:r>
                        <a:rPr lang="en-US" sz="800" b="0" i="0">
                          <a:solidFill>
                            <a:schemeClr val="bg2"/>
                          </a:solidFill>
                          <a:effectLst/>
                          <a:latin typeface="Roboto" panose="02000000000000000000" pitchFamily="2" charset="0"/>
                          <a:ea typeface="Roboto" panose="02000000000000000000" pitchFamily="2" charset="0"/>
                          <a:cs typeface="Arial" panose="020B0604020202020204" pitchFamily="34" charset="0"/>
                        </a:rPr>
                        <a:t>Geography – Here I am</a:t>
                      </a:r>
                      <a:endParaRPr lang="en-GB" sz="800" b="0" i="0">
                        <a:solidFill>
                          <a:schemeClr val="bg2"/>
                        </a:solidFill>
                        <a:effectLst/>
                        <a:latin typeface="Roboto" panose="02000000000000000000" pitchFamily="2" charset="0"/>
                        <a:ea typeface="Roboto" panose="02000000000000000000" pitchFamily="2" charset="0"/>
                        <a:cs typeface="Arial" panose="020B0604020202020204" pitchFamily="34" charset="0"/>
                      </a:endParaRP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b="0">
                          <a:solidFill>
                            <a:srgbClr val="0000FF"/>
                          </a:solidFill>
                          <a:effectLst/>
                          <a:latin typeface="Roboto" panose="02000000000000000000" pitchFamily="2" charset="0"/>
                          <a:ea typeface="Roboto" panose="02000000000000000000" pitchFamily="2" charset="0"/>
                          <a:cs typeface="Arial" panose="020B0604020202020204" pitchFamily="34" charset="0"/>
                          <a:hlinkClick r:id="rId10">
                            <a:extLst>
                              <a:ext uri="{A12FA001-AC4F-418D-AE19-62706E023703}">
                                <ahyp:hlinkClr xmlns:ahyp="http://schemas.microsoft.com/office/drawing/2018/hyperlinkcolor" val="tx"/>
                              </a:ext>
                            </a:extLst>
                          </a:hlinkClick>
                        </a:rPr>
                        <a:t>Programming</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b="1" baseline="0">
                          <a:solidFill>
                            <a:schemeClr val="bg1"/>
                          </a:solidFill>
                          <a:effectLst/>
                          <a:latin typeface="Roboto" panose="02000000000000000000" pitchFamily="2" charset="0"/>
                          <a:ea typeface="Roboto" panose="02000000000000000000" pitchFamily="2" charset="0"/>
                          <a:cs typeface="Arial" panose="020B0604020202020204" pitchFamily="34" charset="0"/>
                        </a:rPr>
                        <a:t>Robot algorithms</a:t>
                      </a: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600"/>
                        </a:spcAft>
                        <a:defRPr sz="1800"/>
                      </a:pPr>
                      <a:r>
                        <a:rPr lang="en-GB" sz="800" b="0">
                          <a:solidFill>
                            <a:srgbClr val="0000FF"/>
                          </a:solidFill>
                          <a:latin typeface="Roboto" panose="02000000000000000000" pitchFamily="2" charset="0"/>
                          <a:ea typeface="Roboto" panose="02000000000000000000" pitchFamily="2" charset="0"/>
                          <a:cs typeface="Century Gothic"/>
                          <a:sym typeface="Century Gothic"/>
                          <a:hlinkClick r:id="rId11">
                            <a:extLst>
                              <a:ext uri="{A12FA001-AC4F-418D-AE19-62706E023703}">
                                <ahyp:hlinkClr xmlns:ahyp="http://schemas.microsoft.com/office/drawing/2018/hyperlinkcolor" val="tx"/>
                              </a:ext>
                            </a:extLst>
                          </a:hlinkClick>
                        </a:rPr>
                        <a:t>Programming</a:t>
                      </a:r>
                    </a:p>
                    <a:p>
                      <a:pPr algn="ctr">
                        <a:lnSpc>
                          <a:spcPct val="100000"/>
                        </a:lnSpc>
                        <a:spcBef>
                          <a:spcPts val="0"/>
                        </a:spcBef>
                        <a:spcAft>
                          <a:spcPts val="600"/>
                        </a:spcAft>
                        <a:defRPr sz="1800"/>
                      </a:pPr>
                      <a:r>
                        <a:rPr lang="en-GB" sz="800" b="1" baseline="0">
                          <a:solidFill>
                            <a:schemeClr val="bg1"/>
                          </a:solidFill>
                          <a:latin typeface="Roboto" panose="02000000000000000000" pitchFamily="2" charset="0"/>
                          <a:ea typeface="Roboto" panose="02000000000000000000" pitchFamily="2" charset="0"/>
                          <a:cs typeface="Century Gothic"/>
                          <a:sym typeface="Century Gothic"/>
                        </a:rPr>
                        <a:t>Sequence in music</a:t>
                      </a:r>
                      <a:endParaRPr sz="800" b="1">
                        <a:solidFill>
                          <a:schemeClr val="bg1"/>
                        </a:solidFill>
                        <a:latin typeface="Roboto" panose="02000000000000000000" pitchFamily="2" charset="0"/>
                        <a:ea typeface="Roboto" panose="02000000000000000000" pitchFamily="2" charset="0"/>
                        <a:cs typeface="Century Gothic"/>
                        <a:sym typeface="Century Gothic"/>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800" b="0">
                          <a:solidFill>
                            <a:srgbClr val="0000FF"/>
                          </a:solidFill>
                          <a:latin typeface="Roboto" panose="02000000000000000000" pitchFamily="2" charset="0"/>
                          <a:ea typeface="Roboto" panose="02000000000000000000" pitchFamily="2" charset="0"/>
                          <a:cs typeface="Century Gothic"/>
                          <a:sym typeface="Century Gothic"/>
                          <a:hlinkClick r:id="rId12">
                            <a:extLst>
                              <a:ext uri="{A12FA001-AC4F-418D-AE19-62706E023703}">
                                <ahyp:hlinkClr xmlns:ahyp="http://schemas.microsoft.com/office/drawing/2018/hyperlinkcolor" val="tx"/>
                              </a:ext>
                            </a:extLst>
                          </a:hlinkClick>
                        </a:rPr>
                        <a:t>Creating media</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800" b="1">
                          <a:solidFill>
                            <a:schemeClr val="bg1"/>
                          </a:solidFill>
                          <a:latin typeface="Roboto" panose="02000000000000000000" pitchFamily="2" charset="0"/>
                          <a:ea typeface="Roboto" panose="02000000000000000000" pitchFamily="2" charset="0"/>
                          <a:cs typeface="Century Gothic"/>
                          <a:sym typeface="Century Gothic"/>
                        </a:rPr>
                        <a:t>Photo editing</a:t>
                      </a: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0">
                          <a:solidFill>
                            <a:srgbClr val="0000FF"/>
                          </a:solidFill>
                          <a:latin typeface="Roboto" panose="02000000000000000000" pitchFamily="2" charset="0"/>
                          <a:ea typeface="Roboto" panose="02000000000000000000" pitchFamily="2" charset="0"/>
                          <a:cs typeface="Century Gothic"/>
                          <a:sym typeface="Century Gothic"/>
                          <a:hlinkClick r:id="rId13">
                            <a:extLst>
                              <a:ext uri="{A12FA001-AC4F-418D-AE19-62706E023703}">
                                <ahyp:hlinkClr xmlns:ahyp="http://schemas.microsoft.com/office/drawing/2018/hyperlinkcolor" val="tx"/>
                              </a:ext>
                            </a:extLst>
                          </a:hlinkClick>
                        </a:rPr>
                        <a:t>Creating</a:t>
                      </a:r>
                      <a:r>
                        <a:rPr lang="en-GB" sz="800" b="0" baseline="0">
                          <a:solidFill>
                            <a:srgbClr val="0000FF"/>
                          </a:solidFill>
                          <a:latin typeface="Roboto" panose="02000000000000000000" pitchFamily="2" charset="0"/>
                          <a:ea typeface="Roboto" panose="02000000000000000000" pitchFamily="2" charset="0"/>
                          <a:cs typeface="Century Gothic"/>
                          <a:sym typeface="Century Gothic"/>
                          <a:hlinkClick r:id="rId13">
                            <a:extLst>
                              <a:ext uri="{A12FA001-AC4F-418D-AE19-62706E023703}">
                                <ahyp:hlinkClr xmlns:ahyp="http://schemas.microsoft.com/office/drawing/2018/hyperlinkcolor" val="tx"/>
                              </a:ext>
                            </a:extLst>
                          </a:hlinkClick>
                        </a:rPr>
                        <a:t> Media</a:t>
                      </a:r>
                    </a:p>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1" baseline="0">
                          <a:solidFill>
                            <a:schemeClr val="bg1"/>
                          </a:solidFill>
                          <a:latin typeface="Roboto" panose="02000000000000000000" pitchFamily="2" charset="0"/>
                          <a:ea typeface="Roboto" panose="02000000000000000000" pitchFamily="2" charset="0"/>
                          <a:cs typeface="Century Gothic"/>
                          <a:sym typeface="Century Gothic"/>
                        </a:rPr>
                        <a:t>Vector drawing</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sz="1800"/>
                      </a:pPr>
                      <a:r>
                        <a:rPr lang="en-US" sz="800" b="0">
                          <a:solidFill>
                            <a:srgbClr val="0000FF"/>
                          </a:solidFill>
                          <a:latin typeface="Roboto" panose="02000000000000000000" pitchFamily="2" charset="0"/>
                          <a:ea typeface="Roboto" panose="02000000000000000000" pitchFamily="2" charset="0"/>
                          <a:cs typeface="Century Gothic"/>
                          <a:sym typeface="Century Gothic"/>
                          <a:hlinkClick r:id="rId14">
                            <a:extLst>
                              <a:ext uri="{A12FA001-AC4F-418D-AE19-62706E023703}">
                                <ahyp:hlinkClr xmlns:ahyp="http://schemas.microsoft.com/office/drawing/2018/hyperlinkcolor" val="tx"/>
                              </a:ext>
                            </a:extLst>
                          </a:hlinkClick>
                        </a:rPr>
                        <a:t>Programming</a:t>
                      </a:r>
                    </a:p>
                    <a:p>
                      <a:pPr marL="0" marR="0" lvl="0" indent="0" algn="ctr" defTabSz="914400" rtl="0" eaLnBrk="1" fontAlgn="auto" latinLnBrk="0" hangingPunct="1">
                        <a:lnSpc>
                          <a:spcPct val="100000"/>
                        </a:lnSpc>
                        <a:spcBef>
                          <a:spcPts val="0"/>
                        </a:spcBef>
                        <a:spcAft>
                          <a:spcPts val="600"/>
                        </a:spcAft>
                        <a:buClrTx/>
                        <a:buSzTx/>
                        <a:buFontTx/>
                        <a:buNone/>
                        <a:tabLst/>
                        <a:defRPr sz="1800"/>
                      </a:pPr>
                      <a:r>
                        <a:rPr lang="en-US" sz="800" b="1">
                          <a:solidFill>
                            <a:schemeClr val="bg1"/>
                          </a:solidFill>
                          <a:latin typeface="Roboto" panose="02000000000000000000" pitchFamily="2" charset="0"/>
                          <a:ea typeface="Roboto" panose="02000000000000000000" pitchFamily="2" charset="0"/>
                          <a:cs typeface="Century Gothic"/>
                          <a:sym typeface="Century Gothic"/>
                        </a:rPr>
                        <a:t>Variables in games</a:t>
                      </a:r>
                      <a:endParaRPr sz="800" b="1">
                        <a:solidFill>
                          <a:schemeClr val="bg1"/>
                        </a:solidFill>
                        <a:latin typeface="Roboto" panose="02000000000000000000" pitchFamily="2" charset="0"/>
                        <a:ea typeface="Roboto" panose="02000000000000000000" pitchFamily="2" charset="0"/>
                        <a:cs typeface="Century Gothic"/>
                        <a:sym typeface="Century Gothic"/>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9660222"/>
                  </a:ext>
                </a:extLst>
              </a:tr>
              <a:tr h="846000">
                <a:tc>
                  <a:txBody>
                    <a:bodyPr/>
                    <a:lstStyle/>
                    <a:p>
                      <a:pPr algn="ctr"/>
                      <a:r>
                        <a:rPr lang="en-GB" sz="1000" b="1">
                          <a:solidFill>
                            <a:schemeClr val="bg1"/>
                          </a:solidFill>
                          <a:latin typeface="ABeeZee" panose="02000000000000000000" pitchFamily="2" charset="0"/>
                        </a:rPr>
                        <a:t>Spring 1</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800" b="0" i="0">
                          <a:solidFill>
                            <a:srgbClr val="0000FF"/>
                          </a:solidFill>
                          <a:effectLst/>
                          <a:latin typeface="Roboto" panose="02000000000000000000" pitchFamily="2" charset="0"/>
                          <a:ea typeface="Roboto" panose="02000000000000000000" pitchFamily="2" charset="0"/>
                          <a:cs typeface="Arial" panose="020B0604020202020204" pitchFamily="34" charset="0"/>
                          <a:hlinkClick r:id="rId15">
                            <a:extLst>
                              <a:ext uri="{A12FA001-AC4F-418D-AE19-62706E023703}">
                                <ahyp:hlinkClr xmlns:ahyp="http://schemas.microsoft.com/office/drawing/2018/hyperlinkcolor" val="tx"/>
                              </a:ext>
                            </a:extLst>
                          </a:hlinkClick>
                        </a:rPr>
                        <a:t>Creating</a:t>
                      </a:r>
                      <a:r>
                        <a:rPr lang="en-GB" sz="800" b="0" i="0" baseline="0">
                          <a:solidFill>
                            <a:srgbClr val="0000FF"/>
                          </a:solidFill>
                          <a:effectLst/>
                          <a:latin typeface="Roboto" panose="02000000000000000000" pitchFamily="2" charset="0"/>
                          <a:ea typeface="Roboto" panose="02000000000000000000" pitchFamily="2" charset="0"/>
                          <a:cs typeface="Arial" panose="020B0604020202020204" pitchFamily="34" charset="0"/>
                          <a:hlinkClick r:id="rId15">
                            <a:extLst>
                              <a:ext uri="{A12FA001-AC4F-418D-AE19-62706E023703}">
                                <ahyp:hlinkClr xmlns:ahyp="http://schemas.microsoft.com/office/drawing/2018/hyperlinkcolor" val="tx"/>
                              </a:ext>
                            </a:extLst>
                          </a:hlinkClick>
                        </a:rPr>
                        <a:t> media</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800" b="1" i="0" baseline="0">
                          <a:solidFill>
                            <a:schemeClr val="bg1"/>
                          </a:solidFill>
                          <a:effectLst/>
                          <a:latin typeface="Roboto" panose="02000000000000000000" pitchFamily="2" charset="0"/>
                          <a:ea typeface="Roboto" panose="02000000000000000000" pitchFamily="2" charset="0"/>
                          <a:cs typeface="Arial" panose="020B0604020202020204" pitchFamily="34" charset="0"/>
                        </a:rPr>
                        <a:t>Digital painting</a:t>
                      </a: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800" b="0" i="0">
                          <a:solidFill>
                            <a:srgbClr val="0000FF"/>
                          </a:solidFill>
                          <a:latin typeface="Roboto" panose="02000000000000000000" pitchFamily="2" charset="0"/>
                          <a:ea typeface="Roboto" panose="02000000000000000000" pitchFamily="2" charset="0"/>
                          <a:cs typeface="Century Gothic"/>
                          <a:sym typeface="Century Gothic"/>
                          <a:hlinkClick r:id="rId16">
                            <a:extLst>
                              <a:ext uri="{A12FA001-AC4F-418D-AE19-62706E023703}">
                                <ahyp:hlinkClr xmlns:ahyp="http://schemas.microsoft.com/office/drawing/2018/hyperlinkcolor" val="tx"/>
                              </a:ext>
                            </a:extLst>
                          </a:hlinkClick>
                        </a:rPr>
                        <a:t>Creating media</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800" b="1" i="0">
                          <a:solidFill>
                            <a:schemeClr val="bg1"/>
                          </a:solidFill>
                          <a:latin typeface="Roboto" panose="02000000000000000000" pitchFamily="2" charset="0"/>
                          <a:ea typeface="Roboto" panose="02000000000000000000" pitchFamily="2" charset="0"/>
                          <a:cs typeface="Century Gothic"/>
                        </a:rPr>
                        <a:t>Making</a:t>
                      </a:r>
                      <a:r>
                        <a:rPr lang="en-GB" sz="800" b="1" i="0">
                          <a:solidFill>
                            <a:schemeClr val="bg1"/>
                          </a:solidFill>
                          <a:latin typeface="Roboto" panose="02000000000000000000" pitchFamily="2" charset="0"/>
                          <a:ea typeface="Roboto" panose="02000000000000000000" pitchFamily="2" charset="0"/>
                          <a:cs typeface="Century Gothic"/>
                          <a:sym typeface="Century Gothic"/>
                        </a:rPr>
                        <a:t> music</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800" b="0" i="0">
                          <a:solidFill>
                            <a:schemeClr val="bg2"/>
                          </a:solidFill>
                          <a:latin typeface="Roboto" panose="02000000000000000000" pitchFamily="2" charset="0"/>
                          <a:ea typeface="Roboto" panose="02000000000000000000" pitchFamily="2" charset="0"/>
                          <a:cs typeface="Century Gothic"/>
                          <a:sym typeface="Century Gothic"/>
                        </a:rPr>
                        <a:t>Science – Living things and their habitats</a:t>
                      </a:r>
                      <a:endParaRPr lang="en-GB" sz="800" b="0" i="0">
                        <a:solidFill>
                          <a:schemeClr val="bg2"/>
                        </a:solidFill>
                        <a:effectLst/>
                        <a:latin typeface="Roboto" panose="02000000000000000000" pitchFamily="2" charset="0"/>
                        <a:ea typeface="Roboto" panose="02000000000000000000" pitchFamily="2" charset="0"/>
                        <a:cs typeface="Arial" panose="020B0604020202020204" pitchFamily="34" charset="0"/>
                        <a:hlinkClick r:id="rId17">
                          <a:extLst>
                            <a:ext uri="{A12FA001-AC4F-418D-AE19-62706E023703}">
                              <ahyp:hlinkClr xmlns:ahyp="http://schemas.microsoft.com/office/drawing/2018/hyperlinkcolor" val="tx"/>
                            </a:ext>
                          </a:extLst>
                        </a:hlinkClick>
                      </a:endParaRP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sz="1800"/>
                      </a:pPr>
                      <a:r>
                        <a:rPr lang="en-US" sz="800" b="0" i="0">
                          <a:solidFill>
                            <a:srgbClr val="0000FF"/>
                          </a:solidFill>
                          <a:latin typeface="Roboto" panose="02000000000000000000" pitchFamily="2" charset="0"/>
                          <a:ea typeface="Roboto" panose="02000000000000000000" pitchFamily="2" charset="0"/>
                          <a:cs typeface="Century Gothic"/>
                          <a:sym typeface="Century Gothic"/>
                          <a:hlinkClick r:id="rId18">
                            <a:extLst>
                              <a:ext uri="{A12FA001-AC4F-418D-AE19-62706E023703}">
                                <ahyp:hlinkClr xmlns:ahyp="http://schemas.microsoft.com/office/drawing/2018/hyperlinkcolor" val="tx"/>
                              </a:ext>
                            </a:extLst>
                          </a:hlinkClick>
                        </a:rPr>
                        <a:t>Data and information</a:t>
                      </a:r>
                    </a:p>
                    <a:p>
                      <a:pPr marL="0" marR="0" lvl="0" indent="0" algn="ctr" defTabSz="914400" rtl="0" eaLnBrk="1" fontAlgn="auto" latinLnBrk="0" hangingPunct="1">
                        <a:lnSpc>
                          <a:spcPct val="100000"/>
                        </a:lnSpc>
                        <a:spcBef>
                          <a:spcPts val="0"/>
                        </a:spcBef>
                        <a:spcAft>
                          <a:spcPts val="600"/>
                        </a:spcAft>
                        <a:buClrTx/>
                        <a:buSzTx/>
                        <a:buFontTx/>
                        <a:buNone/>
                        <a:tabLst/>
                        <a:defRPr sz="1800"/>
                      </a:pPr>
                      <a:r>
                        <a:rPr lang="en-US" sz="800" b="1" i="0">
                          <a:solidFill>
                            <a:schemeClr val="bg1"/>
                          </a:solidFill>
                          <a:latin typeface="Roboto" panose="02000000000000000000" pitchFamily="2" charset="0"/>
                          <a:ea typeface="Roboto" panose="02000000000000000000" pitchFamily="2" charset="0"/>
                          <a:cs typeface="Century Gothic"/>
                          <a:sym typeface="Century Gothic"/>
                        </a:rPr>
                        <a:t>Branching databases</a:t>
                      </a:r>
                    </a:p>
                    <a:p>
                      <a:pPr marL="0" marR="0" lvl="0" indent="0" algn="ctr" defTabSz="914400" rtl="0" eaLnBrk="1" fontAlgn="auto" latinLnBrk="0" hangingPunct="1">
                        <a:lnSpc>
                          <a:spcPct val="100000"/>
                        </a:lnSpc>
                        <a:spcBef>
                          <a:spcPts val="0"/>
                        </a:spcBef>
                        <a:spcAft>
                          <a:spcPts val="600"/>
                        </a:spcAft>
                        <a:buClrTx/>
                        <a:buSzTx/>
                        <a:buFontTx/>
                        <a:buNone/>
                        <a:tabLst/>
                        <a:defRPr sz="1800"/>
                      </a:pPr>
                      <a:r>
                        <a:rPr lang="en-US" sz="800" b="0" i="0">
                          <a:solidFill>
                            <a:schemeClr val="bg2"/>
                          </a:solidFill>
                          <a:latin typeface="Roboto" panose="02000000000000000000" pitchFamily="2" charset="0"/>
                          <a:ea typeface="Roboto" panose="02000000000000000000" pitchFamily="2" charset="0"/>
                          <a:cs typeface="Century Gothic"/>
                          <a:sym typeface="Century Gothic"/>
                        </a:rPr>
                        <a:t>Science – Living organisms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0" i="0">
                          <a:solidFill>
                            <a:srgbClr val="0000FF"/>
                          </a:solidFill>
                          <a:latin typeface="Roboto" panose="02000000000000000000" pitchFamily="2" charset="0"/>
                          <a:ea typeface="Roboto" panose="02000000000000000000" pitchFamily="2" charset="0"/>
                          <a:cs typeface="Century Gothic"/>
                          <a:sym typeface="Century Gothic"/>
                          <a:hlinkClick r:id="rId19">
                            <a:extLst>
                              <a:ext uri="{A12FA001-AC4F-418D-AE19-62706E023703}">
                                <ahyp:hlinkClr xmlns:ahyp="http://schemas.microsoft.com/office/drawing/2018/hyperlinkcolor" val="tx"/>
                              </a:ext>
                            </a:extLst>
                          </a:hlinkClick>
                        </a:rPr>
                        <a:t>Data and information</a:t>
                      </a:r>
                    </a:p>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1" i="0">
                          <a:solidFill>
                            <a:schemeClr val="bg1"/>
                          </a:solidFill>
                          <a:latin typeface="Roboto" panose="02000000000000000000" pitchFamily="2" charset="0"/>
                          <a:ea typeface="Roboto" panose="02000000000000000000" pitchFamily="2" charset="0"/>
                          <a:cs typeface="Century Gothic"/>
                          <a:sym typeface="Century Gothic"/>
                        </a:rPr>
                        <a:t>Data logging</a:t>
                      </a:r>
                    </a:p>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0" i="0">
                          <a:solidFill>
                            <a:schemeClr val="bg2"/>
                          </a:solidFill>
                          <a:latin typeface="Roboto" panose="02000000000000000000" pitchFamily="2" charset="0"/>
                          <a:ea typeface="Roboto" panose="02000000000000000000" pitchFamily="2" charset="0"/>
                          <a:cs typeface="Century Gothic"/>
                          <a:sym typeface="Century Gothic"/>
                        </a:rPr>
                        <a:t>Science – States of matter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sz="1800"/>
                      </a:pPr>
                      <a:r>
                        <a:rPr lang="en-US" sz="800" b="0" i="0">
                          <a:solidFill>
                            <a:srgbClr val="0000FF"/>
                          </a:solidFill>
                          <a:latin typeface="Roboto" panose="02000000000000000000" pitchFamily="2" charset="0"/>
                          <a:ea typeface="Roboto" panose="02000000000000000000" pitchFamily="2" charset="0"/>
                          <a:cs typeface="Century Gothic"/>
                          <a:sym typeface="Century Gothic"/>
                          <a:hlinkClick r:id="rId20">
                            <a:extLst>
                              <a:ext uri="{A12FA001-AC4F-418D-AE19-62706E023703}">
                                <ahyp:hlinkClr xmlns:ahyp="http://schemas.microsoft.com/office/drawing/2018/hyperlinkcolor" val="tx"/>
                              </a:ext>
                            </a:extLst>
                          </a:hlinkClick>
                        </a:rPr>
                        <a:t>Programming </a:t>
                      </a:r>
                    </a:p>
                    <a:p>
                      <a:pPr marL="0" marR="0" lvl="0" indent="0" algn="ctr" defTabSz="914400" rtl="0" eaLnBrk="1" fontAlgn="auto" latinLnBrk="0" hangingPunct="1">
                        <a:lnSpc>
                          <a:spcPct val="100000"/>
                        </a:lnSpc>
                        <a:spcBef>
                          <a:spcPts val="0"/>
                        </a:spcBef>
                        <a:spcAft>
                          <a:spcPts val="600"/>
                        </a:spcAft>
                        <a:buClrTx/>
                        <a:buSzTx/>
                        <a:buFontTx/>
                        <a:buNone/>
                        <a:tabLst/>
                        <a:defRPr sz="1800"/>
                      </a:pPr>
                      <a:r>
                        <a:rPr lang="en-US" sz="800" b="1" i="0" baseline="0">
                          <a:solidFill>
                            <a:schemeClr val="bg1"/>
                          </a:solidFill>
                          <a:latin typeface="Roboto" panose="02000000000000000000" pitchFamily="2" charset="0"/>
                          <a:ea typeface="Roboto" panose="02000000000000000000" pitchFamily="2" charset="0"/>
                          <a:cs typeface="Century Gothic"/>
                          <a:sym typeface="Century Gothic"/>
                        </a:rPr>
                        <a:t>Selection in physical computing</a:t>
                      </a:r>
                      <a:endParaRPr lang="en-US" sz="800" b="1" i="0">
                        <a:solidFill>
                          <a:schemeClr val="bg1"/>
                        </a:solidFill>
                        <a:latin typeface="Roboto" panose="02000000000000000000" pitchFamily="2" charset="0"/>
                        <a:ea typeface="Roboto" panose="02000000000000000000" pitchFamily="2" charset="0"/>
                        <a:cs typeface="Century Gothic"/>
                        <a:sym typeface="Century Gothic"/>
                      </a:endParaRPr>
                    </a:p>
                    <a:p>
                      <a:pPr algn="ctr">
                        <a:lnSpc>
                          <a:spcPct val="100000"/>
                        </a:lnSpc>
                        <a:spcBef>
                          <a:spcPts val="0"/>
                        </a:spcBef>
                        <a:spcAft>
                          <a:spcPts val="600"/>
                        </a:spcAft>
                        <a:defRPr sz="1800"/>
                      </a:pPr>
                      <a:r>
                        <a:rPr lang="en-GB" sz="800" b="0" i="0">
                          <a:solidFill>
                            <a:schemeClr val="bg2"/>
                          </a:solidFill>
                          <a:latin typeface="Roboto" panose="02000000000000000000" pitchFamily="2" charset="0"/>
                          <a:ea typeface="Roboto" panose="02000000000000000000" pitchFamily="2" charset="0"/>
                          <a:cs typeface="Century Gothic"/>
                          <a:sym typeface="Century Gothic"/>
                        </a:rPr>
                        <a:t>DT – Mechanisms</a:t>
                      </a:r>
                      <a:endParaRPr sz="800" b="0" i="0">
                        <a:solidFill>
                          <a:schemeClr val="bg2"/>
                        </a:solidFill>
                        <a:latin typeface="Roboto" panose="02000000000000000000" pitchFamily="2" charset="0"/>
                        <a:ea typeface="Roboto" panose="02000000000000000000" pitchFamily="2" charset="0"/>
                        <a:cs typeface="Century Gothic"/>
                        <a:sym typeface="Century Gothic"/>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0" i="0">
                          <a:solidFill>
                            <a:srgbClr val="0000FF"/>
                          </a:solidFill>
                          <a:latin typeface="Roboto" panose="02000000000000000000" pitchFamily="2" charset="0"/>
                          <a:ea typeface="Roboto" panose="02000000000000000000" pitchFamily="2" charset="0"/>
                          <a:cs typeface="Century Gothic"/>
                          <a:sym typeface="Century Gothic"/>
                          <a:hlinkClick r:id="rId21">
                            <a:extLst>
                              <a:ext uri="{A12FA001-AC4F-418D-AE19-62706E023703}">
                                <ahyp:hlinkClr xmlns:ahyp="http://schemas.microsoft.com/office/drawing/2018/hyperlinkcolor" val="tx"/>
                              </a:ext>
                            </a:extLst>
                          </a:hlinkClick>
                        </a:rPr>
                        <a:t>Creating Media</a:t>
                      </a:r>
                    </a:p>
                    <a:p>
                      <a:pPr marL="0" marR="0" lvl="0" indent="0" algn="ctr" defTabSz="914400" rtl="0" eaLnBrk="1" fontAlgn="auto" latinLnBrk="0" hangingPunct="1">
                        <a:lnSpc>
                          <a:spcPct val="100000"/>
                        </a:lnSpc>
                        <a:spcBef>
                          <a:spcPts val="0"/>
                        </a:spcBef>
                        <a:spcAft>
                          <a:spcPts val="600"/>
                        </a:spcAft>
                        <a:buClrTx/>
                        <a:buSzTx/>
                        <a:buFontTx/>
                        <a:buNone/>
                        <a:tabLst/>
                        <a:defRPr sz="1800"/>
                      </a:pPr>
                      <a:r>
                        <a:rPr lang="en-US" sz="800" b="1" i="0">
                          <a:solidFill>
                            <a:schemeClr val="bg1"/>
                          </a:solidFill>
                          <a:latin typeface="Roboto" panose="02000000000000000000" pitchFamily="2" charset="0"/>
                          <a:ea typeface="Roboto" panose="02000000000000000000" pitchFamily="2" charset="0"/>
                          <a:cs typeface="Century Gothic"/>
                          <a:sym typeface="Century Gothic"/>
                        </a:rPr>
                        <a:t>3D modelling</a:t>
                      </a:r>
                    </a:p>
                    <a:p>
                      <a:pPr marL="0" marR="0" lvl="0" indent="0" algn="ctr" defTabSz="914400" rtl="0" eaLnBrk="1" fontAlgn="auto" latinLnBrk="0" hangingPunct="1">
                        <a:lnSpc>
                          <a:spcPct val="100000"/>
                        </a:lnSpc>
                        <a:spcBef>
                          <a:spcPts val="0"/>
                        </a:spcBef>
                        <a:spcAft>
                          <a:spcPts val="600"/>
                        </a:spcAft>
                        <a:buClrTx/>
                        <a:buSzTx/>
                        <a:buFontTx/>
                        <a:buNone/>
                        <a:tabLst/>
                        <a:defRPr sz="1800"/>
                      </a:pPr>
                      <a:r>
                        <a:rPr lang="en-US" sz="800" b="0" i="0">
                          <a:solidFill>
                            <a:schemeClr val="bg2"/>
                          </a:solidFill>
                          <a:latin typeface="Roboto" panose="02000000000000000000" pitchFamily="2" charset="0"/>
                          <a:ea typeface="Roboto" panose="02000000000000000000" pitchFamily="2" charset="0"/>
                          <a:cs typeface="Century Gothic"/>
                          <a:sym typeface="Century Gothic"/>
                        </a:rPr>
                        <a:t>Art – Sculpture</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5968774"/>
                  </a:ext>
                </a:extLst>
              </a:tr>
              <a:tr h="846000">
                <a:tc>
                  <a:txBody>
                    <a:bodyPr/>
                    <a:lstStyle/>
                    <a:p>
                      <a:pPr algn="ctr"/>
                      <a:r>
                        <a:rPr lang="en-US" sz="1000" b="1">
                          <a:solidFill>
                            <a:schemeClr val="bg1"/>
                          </a:solidFill>
                          <a:latin typeface="ABeeZee" panose="02000000000000000000" pitchFamily="2" charset="0"/>
                        </a:rPr>
                        <a:t>Spring 2</a:t>
                      </a:r>
                      <a:endParaRPr lang="en-GB" sz="1000" b="1">
                        <a:solidFill>
                          <a:schemeClr val="bg1"/>
                        </a:solidFill>
                        <a:latin typeface="ABeeZee" panose="02000000000000000000" pitchFamily="2"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b="0" i="0">
                          <a:solidFill>
                            <a:srgbClr val="0000FF"/>
                          </a:solidFill>
                          <a:effectLst/>
                          <a:latin typeface="Roboto" panose="02000000000000000000" pitchFamily="2" charset="0"/>
                          <a:ea typeface="Roboto" panose="02000000000000000000" pitchFamily="2" charset="0"/>
                          <a:cs typeface="Arial" panose="020B0604020202020204" pitchFamily="34" charset="0"/>
                          <a:hlinkClick r:id="rId22">
                            <a:extLst>
                              <a:ext uri="{A12FA001-AC4F-418D-AE19-62706E023703}">
                                <ahyp:hlinkClr xmlns:ahyp="http://schemas.microsoft.com/office/drawing/2018/hyperlinkcolor" val="tx"/>
                              </a:ext>
                            </a:extLst>
                          </a:hlinkClick>
                        </a:rPr>
                        <a:t>Data and information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b="1" i="0">
                          <a:solidFill>
                            <a:schemeClr val="bg1"/>
                          </a:solidFill>
                          <a:effectLst/>
                          <a:latin typeface="Roboto" panose="02000000000000000000" pitchFamily="2" charset="0"/>
                          <a:ea typeface="Roboto" panose="02000000000000000000" pitchFamily="2" charset="0"/>
                          <a:cs typeface="Arial" panose="020B0604020202020204" pitchFamily="34" charset="0"/>
                        </a:rPr>
                        <a:t>Grouping data</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b="0" i="0">
                          <a:solidFill>
                            <a:schemeClr val="bg2"/>
                          </a:solidFill>
                          <a:effectLst/>
                          <a:latin typeface="Roboto" panose="02000000000000000000" pitchFamily="2" charset="0"/>
                          <a:ea typeface="Roboto" panose="02000000000000000000" pitchFamily="2" charset="0"/>
                          <a:cs typeface="Arial" panose="020B0604020202020204" pitchFamily="34" charset="0"/>
                        </a:rPr>
                        <a:t>Science – Everyday materials</a:t>
                      </a:r>
                      <a:endParaRPr lang="en-GB" sz="800" b="0" i="0">
                        <a:solidFill>
                          <a:schemeClr val="bg2"/>
                        </a:solidFill>
                        <a:effectLst/>
                        <a:latin typeface="Roboto" panose="02000000000000000000" pitchFamily="2" charset="0"/>
                        <a:ea typeface="Roboto" panose="02000000000000000000" pitchFamily="2" charset="0"/>
                        <a:cs typeface="Arial" panose="020B0604020202020204" pitchFamily="34" charset="0"/>
                      </a:endParaRP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800" b="0" i="0">
                          <a:solidFill>
                            <a:srgbClr val="0000FF"/>
                          </a:solidFill>
                          <a:effectLst/>
                          <a:latin typeface="Roboto" panose="02000000000000000000" pitchFamily="2" charset="0"/>
                          <a:ea typeface="Roboto" panose="02000000000000000000" pitchFamily="2" charset="0"/>
                          <a:cs typeface="Arial" panose="020B0604020202020204" pitchFamily="34" charset="0"/>
                          <a:hlinkClick r:id="rId23">
                            <a:extLst>
                              <a:ext uri="{A12FA001-AC4F-418D-AE19-62706E023703}">
                                <ahyp:hlinkClr xmlns:ahyp="http://schemas.microsoft.com/office/drawing/2018/hyperlinkcolor" val="tx"/>
                              </a:ext>
                            </a:extLst>
                          </a:hlinkClick>
                        </a:rPr>
                        <a:t>Data</a:t>
                      </a:r>
                      <a:r>
                        <a:rPr lang="en-GB" sz="800" b="0" i="0" baseline="0">
                          <a:solidFill>
                            <a:srgbClr val="0000FF"/>
                          </a:solidFill>
                          <a:effectLst/>
                          <a:latin typeface="Roboto" panose="02000000000000000000" pitchFamily="2" charset="0"/>
                          <a:ea typeface="Roboto" panose="02000000000000000000" pitchFamily="2" charset="0"/>
                          <a:cs typeface="Arial" panose="020B0604020202020204" pitchFamily="34" charset="0"/>
                          <a:hlinkClick r:id="rId23">
                            <a:extLst>
                              <a:ext uri="{A12FA001-AC4F-418D-AE19-62706E023703}">
                                <ahyp:hlinkClr xmlns:ahyp="http://schemas.microsoft.com/office/drawing/2018/hyperlinkcolor" val="tx"/>
                              </a:ext>
                            </a:extLst>
                          </a:hlinkClick>
                        </a:rPr>
                        <a:t> and information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800" b="1" i="0" baseline="0">
                          <a:solidFill>
                            <a:schemeClr val="bg1"/>
                          </a:solidFill>
                          <a:effectLst/>
                          <a:latin typeface="Roboto" panose="02000000000000000000" pitchFamily="2" charset="0"/>
                          <a:ea typeface="Roboto" panose="02000000000000000000" pitchFamily="2" charset="0"/>
                          <a:cs typeface="Arial" panose="020B0604020202020204" pitchFamily="34" charset="0"/>
                        </a:rPr>
                        <a:t>Pictograms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800" b="0" i="0" baseline="0">
                          <a:solidFill>
                            <a:schemeClr val="bg2"/>
                          </a:solidFill>
                          <a:effectLst/>
                          <a:latin typeface="Roboto" panose="02000000000000000000" pitchFamily="2" charset="0"/>
                          <a:ea typeface="Roboto" panose="02000000000000000000" pitchFamily="2" charset="0"/>
                          <a:cs typeface="Arial" panose="020B0604020202020204" pitchFamily="34" charset="0"/>
                        </a:rPr>
                        <a:t>Science – Living things and their habitats</a:t>
                      </a: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600"/>
                        </a:spcAft>
                        <a:defRPr sz="1800"/>
                      </a:pPr>
                      <a:r>
                        <a:rPr lang="en-US" sz="800" b="0" i="0">
                          <a:solidFill>
                            <a:srgbClr val="0000FF"/>
                          </a:solidFill>
                          <a:latin typeface="Roboto" panose="02000000000000000000" pitchFamily="2" charset="0"/>
                          <a:ea typeface="Roboto" panose="02000000000000000000" pitchFamily="2" charset="0"/>
                          <a:cs typeface="Century Gothic"/>
                          <a:sym typeface="Century Gothic"/>
                          <a:hlinkClick r:id="rId24">
                            <a:extLst>
                              <a:ext uri="{A12FA001-AC4F-418D-AE19-62706E023703}">
                                <ahyp:hlinkClr xmlns:ahyp="http://schemas.microsoft.com/office/drawing/2018/hyperlinkcolor" val="tx"/>
                              </a:ext>
                            </a:extLst>
                          </a:hlinkClick>
                        </a:rPr>
                        <a:t>Creating media</a:t>
                      </a:r>
                    </a:p>
                    <a:p>
                      <a:pPr algn="ctr">
                        <a:lnSpc>
                          <a:spcPct val="100000"/>
                        </a:lnSpc>
                        <a:spcBef>
                          <a:spcPts val="0"/>
                        </a:spcBef>
                        <a:spcAft>
                          <a:spcPts val="600"/>
                        </a:spcAft>
                        <a:defRPr sz="1800"/>
                      </a:pPr>
                      <a:r>
                        <a:rPr lang="en-US" sz="800" b="1" i="0">
                          <a:solidFill>
                            <a:schemeClr val="bg1"/>
                          </a:solidFill>
                          <a:latin typeface="Roboto" panose="02000000000000000000" pitchFamily="2" charset="0"/>
                          <a:ea typeface="Roboto" panose="02000000000000000000" pitchFamily="2" charset="0"/>
                          <a:cs typeface="Century Gothic"/>
                          <a:sym typeface="Century Gothic"/>
                        </a:rPr>
                        <a:t>Animation</a:t>
                      </a:r>
                    </a:p>
                    <a:p>
                      <a:pPr algn="ctr">
                        <a:lnSpc>
                          <a:spcPct val="100000"/>
                        </a:lnSpc>
                        <a:spcBef>
                          <a:spcPts val="0"/>
                        </a:spcBef>
                        <a:spcAft>
                          <a:spcPts val="600"/>
                        </a:spcAft>
                        <a:defRPr sz="1800"/>
                      </a:pPr>
                      <a:r>
                        <a:rPr lang="en-US" sz="800" b="0" i="0">
                          <a:solidFill>
                            <a:schemeClr val="bg2"/>
                          </a:solidFill>
                          <a:latin typeface="Roboto" panose="02000000000000000000" pitchFamily="2" charset="0"/>
                          <a:ea typeface="Roboto" panose="02000000000000000000" pitchFamily="2" charset="0"/>
                          <a:cs typeface="Century Gothic"/>
                          <a:sym typeface="Century Gothic"/>
                        </a:rPr>
                        <a:t>Science – Plants</a:t>
                      </a:r>
                    </a:p>
                    <a:p>
                      <a:pPr algn="ctr">
                        <a:lnSpc>
                          <a:spcPct val="100000"/>
                        </a:lnSpc>
                        <a:spcBef>
                          <a:spcPts val="0"/>
                        </a:spcBef>
                        <a:spcAft>
                          <a:spcPts val="600"/>
                        </a:spcAft>
                        <a:defRPr sz="1800"/>
                      </a:pPr>
                      <a:r>
                        <a:rPr lang="en-US" sz="800" b="0" i="0">
                          <a:solidFill>
                            <a:schemeClr val="bg2"/>
                          </a:solidFill>
                          <a:latin typeface="Roboto" panose="02000000000000000000" pitchFamily="2" charset="0"/>
                          <a:ea typeface="Roboto" panose="02000000000000000000" pitchFamily="2" charset="0"/>
                          <a:cs typeface="Century Gothic"/>
                          <a:sym typeface="Century Gothic"/>
                        </a:rPr>
                        <a:t>Geography – Investigation mountains and volcanoes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0" i="0">
                          <a:solidFill>
                            <a:srgbClr val="0000FF"/>
                          </a:solidFill>
                          <a:latin typeface="Roboto" panose="02000000000000000000" pitchFamily="2" charset="0"/>
                          <a:ea typeface="Roboto" panose="02000000000000000000" pitchFamily="2" charset="0"/>
                          <a:cs typeface="Century Gothic"/>
                          <a:sym typeface="Century Gothic"/>
                          <a:hlinkClick r:id="rId25">
                            <a:extLst>
                              <a:ext uri="{A12FA001-AC4F-418D-AE19-62706E023703}">
                                <ahyp:hlinkClr xmlns:ahyp="http://schemas.microsoft.com/office/drawing/2018/hyperlinkcolor" val="tx"/>
                              </a:ext>
                            </a:extLst>
                          </a:hlinkClick>
                        </a:rPr>
                        <a:t>Creating media</a:t>
                      </a:r>
                    </a:p>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1" i="0">
                          <a:solidFill>
                            <a:schemeClr val="bg1"/>
                          </a:solidFill>
                          <a:latin typeface="Roboto" panose="02000000000000000000" pitchFamily="2" charset="0"/>
                          <a:ea typeface="Roboto" panose="02000000000000000000" pitchFamily="2" charset="0"/>
                          <a:cs typeface="Century Gothic"/>
                          <a:sym typeface="Century Gothic"/>
                        </a:rPr>
                        <a:t>Audio editing</a:t>
                      </a:r>
                    </a:p>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0" i="0">
                          <a:solidFill>
                            <a:schemeClr val="bg2"/>
                          </a:solidFill>
                          <a:latin typeface="Roboto" panose="02000000000000000000" pitchFamily="2" charset="0"/>
                          <a:ea typeface="Roboto" panose="02000000000000000000" pitchFamily="2" charset="0"/>
                          <a:cs typeface="Century Gothic"/>
                          <a:sym typeface="Century Gothic"/>
                        </a:rPr>
                        <a:t>Science – Sound</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0" i="0">
                          <a:solidFill>
                            <a:srgbClr val="0000FF"/>
                          </a:solidFill>
                          <a:latin typeface="Roboto" panose="02000000000000000000" pitchFamily="2" charset="0"/>
                          <a:ea typeface="Roboto" panose="02000000000000000000" pitchFamily="2" charset="0"/>
                          <a:cs typeface="Century Gothic"/>
                          <a:sym typeface="Century Gothic"/>
                          <a:hlinkClick r:id="rId26">
                            <a:extLst>
                              <a:ext uri="{A12FA001-AC4F-418D-AE19-62706E023703}">
                                <ahyp:hlinkClr xmlns:ahyp="http://schemas.microsoft.com/office/drawing/2018/hyperlinkcolor" val="tx"/>
                              </a:ext>
                            </a:extLst>
                          </a:hlinkClick>
                        </a:rPr>
                        <a:t>Programming</a:t>
                      </a:r>
                    </a:p>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1" i="0">
                          <a:solidFill>
                            <a:schemeClr val="bg1"/>
                          </a:solidFill>
                          <a:latin typeface="Roboto" panose="02000000000000000000" pitchFamily="2" charset="0"/>
                          <a:ea typeface="Roboto" panose="02000000000000000000" pitchFamily="2" charset="0"/>
                          <a:cs typeface="Century Gothic"/>
                          <a:sym typeface="Century Gothic"/>
                        </a:rPr>
                        <a:t>Selection in quizzes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600"/>
                        </a:spcAft>
                        <a:defRPr sz="1800"/>
                      </a:pPr>
                      <a:r>
                        <a:rPr lang="en-GB" sz="800" b="0" i="0">
                          <a:solidFill>
                            <a:srgbClr val="0000FF"/>
                          </a:solidFill>
                          <a:latin typeface="Roboto" panose="02000000000000000000" pitchFamily="2" charset="0"/>
                          <a:ea typeface="Roboto" panose="02000000000000000000" pitchFamily="2" charset="0"/>
                          <a:cs typeface="Century Gothic"/>
                          <a:sym typeface="Century Gothic"/>
                          <a:hlinkClick r:id="rId27">
                            <a:extLst>
                              <a:ext uri="{A12FA001-AC4F-418D-AE19-62706E023703}">
                                <ahyp:hlinkClr xmlns:ahyp="http://schemas.microsoft.com/office/drawing/2018/hyperlinkcolor" val="tx"/>
                              </a:ext>
                            </a:extLst>
                          </a:hlinkClick>
                        </a:rPr>
                        <a:t>Data</a:t>
                      </a:r>
                      <a:r>
                        <a:rPr lang="en-GB" sz="800" b="0" i="0" baseline="0">
                          <a:solidFill>
                            <a:srgbClr val="0000FF"/>
                          </a:solidFill>
                          <a:latin typeface="Roboto" panose="02000000000000000000" pitchFamily="2" charset="0"/>
                          <a:ea typeface="Roboto" panose="02000000000000000000" pitchFamily="2" charset="0"/>
                          <a:cs typeface="Century Gothic"/>
                          <a:sym typeface="Century Gothic"/>
                          <a:hlinkClick r:id="rId27">
                            <a:extLst>
                              <a:ext uri="{A12FA001-AC4F-418D-AE19-62706E023703}">
                                <ahyp:hlinkClr xmlns:ahyp="http://schemas.microsoft.com/office/drawing/2018/hyperlinkcolor" val="tx"/>
                              </a:ext>
                            </a:extLst>
                          </a:hlinkClick>
                        </a:rPr>
                        <a:t> and information</a:t>
                      </a:r>
                    </a:p>
                    <a:p>
                      <a:pPr algn="ctr">
                        <a:lnSpc>
                          <a:spcPct val="100000"/>
                        </a:lnSpc>
                        <a:spcBef>
                          <a:spcPts val="0"/>
                        </a:spcBef>
                        <a:spcAft>
                          <a:spcPts val="600"/>
                        </a:spcAft>
                        <a:defRPr sz="1800"/>
                      </a:pPr>
                      <a:r>
                        <a:rPr lang="en-GB" sz="800" b="1" i="0" baseline="0">
                          <a:solidFill>
                            <a:schemeClr val="bg1"/>
                          </a:solidFill>
                          <a:latin typeface="Roboto" panose="02000000000000000000" pitchFamily="2" charset="0"/>
                          <a:ea typeface="Roboto" panose="02000000000000000000" pitchFamily="2" charset="0"/>
                          <a:cs typeface="Century Gothic"/>
                          <a:sym typeface="Century Gothic"/>
                        </a:rPr>
                        <a:t>Spreadsheets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71348111"/>
                  </a:ext>
                </a:extLst>
              </a:tr>
              <a:tr h="846000">
                <a:tc>
                  <a:txBody>
                    <a:bodyPr/>
                    <a:lstStyle/>
                    <a:p>
                      <a:pPr algn="ctr"/>
                      <a:r>
                        <a:rPr lang="en-US" sz="1000" b="1">
                          <a:solidFill>
                            <a:schemeClr val="bg1"/>
                          </a:solidFill>
                          <a:latin typeface="ABeeZee" panose="02000000000000000000" pitchFamily="2" charset="0"/>
                        </a:rPr>
                        <a:t>Summer 1</a:t>
                      </a:r>
                      <a:endParaRPr lang="en-GB" sz="1000" b="1">
                        <a:solidFill>
                          <a:schemeClr val="bg1"/>
                        </a:solidFill>
                        <a:latin typeface="ABeeZee" panose="02000000000000000000" pitchFamily="2"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b="0" i="0">
                          <a:solidFill>
                            <a:srgbClr val="0000FF"/>
                          </a:solidFill>
                          <a:effectLst/>
                          <a:latin typeface="Roboto" panose="02000000000000000000" pitchFamily="2" charset="0"/>
                          <a:ea typeface="Roboto" panose="02000000000000000000" pitchFamily="2" charset="0"/>
                          <a:cs typeface="Arial" panose="020B0604020202020204" pitchFamily="34" charset="0"/>
                          <a:hlinkClick r:id="rId28">
                            <a:extLst>
                              <a:ext uri="{A12FA001-AC4F-418D-AE19-62706E023703}">
                                <ahyp:hlinkClr xmlns:ahyp="http://schemas.microsoft.com/office/drawing/2018/hyperlinkcolor" val="tx"/>
                              </a:ext>
                            </a:extLst>
                          </a:hlinkClick>
                        </a:rPr>
                        <a:t>Programming</a:t>
                      </a:r>
                      <a:endParaRPr lang="en-US" sz="800" b="0" i="0" baseline="0">
                        <a:solidFill>
                          <a:srgbClr val="0000FF"/>
                        </a:solidFill>
                        <a:effectLst/>
                        <a:latin typeface="Roboto" panose="02000000000000000000" pitchFamily="2" charset="0"/>
                        <a:ea typeface="Roboto" panose="02000000000000000000" pitchFamily="2" charset="0"/>
                        <a:cs typeface="Arial" panose="020B0604020202020204" pitchFamily="34" charset="0"/>
                        <a:hlinkClick r:id="rId28">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b="1" i="0" baseline="0">
                          <a:solidFill>
                            <a:schemeClr val="bg1"/>
                          </a:solidFill>
                          <a:effectLst/>
                          <a:latin typeface="Roboto" panose="02000000000000000000" pitchFamily="2" charset="0"/>
                          <a:ea typeface="Roboto" panose="02000000000000000000" pitchFamily="2" charset="0"/>
                          <a:cs typeface="Arial" panose="020B0604020202020204" pitchFamily="34" charset="0"/>
                        </a:rPr>
                        <a:t>Introduction to animation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b="0" i="0" baseline="0">
                          <a:solidFill>
                            <a:schemeClr val="bg2"/>
                          </a:solidFill>
                          <a:effectLst/>
                          <a:latin typeface="Roboto" panose="02000000000000000000" pitchFamily="2" charset="0"/>
                          <a:ea typeface="Roboto" panose="02000000000000000000" pitchFamily="2" charset="0"/>
                          <a:cs typeface="Arial" panose="020B0604020202020204" pitchFamily="34" charset="0"/>
                        </a:rPr>
                        <a:t>DT – Moving pictures</a:t>
                      </a: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800" b="0" i="0">
                          <a:solidFill>
                            <a:srgbClr val="0000FF"/>
                          </a:solidFill>
                          <a:effectLst/>
                          <a:latin typeface="Roboto" panose="02000000000000000000" pitchFamily="2" charset="0"/>
                          <a:ea typeface="Roboto" panose="02000000000000000000" pitchFamily="2" charset="0"/>
                          <a:cs typeface="Arial" panose="020B0604020202020204" pitchFamily="34" charset="0"/>
                          <a:hlinkClick r:id="rId17">
                            <a:extLst>
                              <a:ext uri="{A12FA001-AC4F-418D-AE19-62706E023703}">
                                <ahyp:hlinkClr xmlns:ahyp="http://schemas.microsoft.com/office/drawing/2018/hyperlinkcolor" val="tx"/>
                              </a:ext>
                            </a:extLst>
                          </a:hlinkClick>
                        </a:rPr>
                        <a:t>Creating</a:t>
                      </a:r>
                      <a:r>
                        <a:rPr lang="en-GB" sz="800" b="0" i="0" baseline="0">
                          <a:solidFill>
                            <a:srgbClr val="0000FF"/>
                          </a:solidFill>
                          <a:effectLst/>
                          <a:latin typeface="Roboto" panose="02000000000000000000" pitchFamily="2" charset="0"/>
                          <a:ea typeface="Roboto" panose="02000000000000000000" pitchFamily="2" charset="0"/>
                          <a:cs typeface="Arial" panose="020B0604020202020204" pitchFamily="34" charset="0"/>
                          <a:hlinkClick r:id="rId17">
                            <a:extLst>
                              <a:ext uri="{A12FA001-AC4F-418D-AE19-62706E023703}">
                                <ahyp:hlinkClr xmlns:ahyp="http://schemas.microsoft.com/office/drawing/2018/hyperlinkcolor" val="tx"/>
                              </a:ext>
                            </a:extLst>
                          </a:hlinkClick>
                        </a:rPr>
                        <a:t> media</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800" b="1" i="0" baseline="0">
                          <a:solidFill>
                            <a:schemeClr val="bg1"/>
                          </a:solidFill>
                          <a:effectLst/>
                          <a:latin typeface="Roboto" panose="02000000000000000000" pitchFamily="2" charset="0"/>
                          <a:ea typeface="Roboto" panose="02000000000000000000" pitchFamily="2" charset="0"/>
                          <a:cs typeface="Arial" panose="020B0604020202020204" pitchFamily="34" charset="0"/>
                        </a:rPr>
                        <a:t>Digital photography</a:t>
                      </a:r>
                      <a:endParaRPr lang="en-GB" sz="800" b="1" i="0">
                        <a:solidFill>
                          <a:schemeClr val="bg1"/>
                        </a:solidFill>
                        <a:effectLst/>
                        <a:latin typeface="Roboto" panose="02000000000000000000" pitchFamily="2" charset="0"/>
                        <a:ea typeface="Roboto" panose="02000000000000000000" pitchFamily="2"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800" b="0" i="0">
                          <a:solidFill>
                            <a:schemeClr val="bg2"/>
                          </a:solidFill>
                          <a:effectLst/>
                          <a:latin typeface="Roboto" panose="02000000000000000000" pitchFamily="2" charset="0"/>
                          <a:ea typeface="Roboto" panose="02000000000000000000" pitchFamily="2" charset="0"/>
                          <a:cs typeface="Arial" panose="020B0604020202020204" pitchFamily="34" charset="0"/>
                        </a:rPr>
                        <a:t>Art – Digital art</a:t>
                      </a:r>
                      <a:endParaRPr lang="en-GB" sz="800" b="0" i="0">
                        <a:solidFill>
                          <a:schemeClr val="bg2"/>
                        </a:solidFill>
                        <a:latin typeface="Roboto" panose="02000000000000000000" pitchFamily="2" charset="0"/>
                        <a:ea typeface="Roboto" panose="02000000000000000000" pitchFamily="2" charset="0"/>
                        <a:cs typeface="Century Gothic"/>
                        <a:sym typeface="Century Gothic"/>
                      </a:endParaRP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600"/>
                        </a:spcAft>
                        <a:defRPr sz="1800"/>
                      </a:pPr>
                      <a:r>
                        <a:rPr lang="en-GB" sz="800" b="0" i="0">
                          <a:solidFill>
                            <a:srgbClr val="0000FF"/>
                          </a:solidFill>
                          <a:latin typeface="Roboto" panose="02000000000000000000" pitchFamily="2" charset="0"/>
                          <a:ea typeface="Roboto" panose="02000000000000000000" pitchFamily="2" charset="0"/>
                          <a:cs typeface="Century Gothic"/>
                          <a:sym typeface="Century Gothic"/>
                          <a:hlinkClick r:id="rId29">
                            <a:extLst>
                              <a:ext uri="{A12FA001-AC4F-418D-AE19-62706E023703}">
                                <ahyp:hlinkClr xmlns:ahyp="http://schemas.microsoft.com/office/drawing/2018/hyperlinkcolor" val="tx"/>
                              </a:ext>
                            </a:extLst>
                          </a:hlinkClick>
                        </a:rPr>
                        <a:t>Programming</a:t>
                      </a:r>
                    </a:p>
                    <a:p>
                      <a:pPr algn="ctr">
                        <a:lnSpc>
                          <a:spcPct val="100000"/>
                        </a:lnSpc>
                        <a:spcBef>
                          <a:spcPts val="0"/>
                        </a:spcBef>
                        <a:spcAft>
                          <a:spcPts val="600"/>
                        </a:spcAft>
                        <a:defRPr sz="1800"/>
                      </a:pPr>
                      <a:r>
                        <a:rPr lang="en-GB" sz="800" b="1" i="0">
                          <a:solidFill>
                            <a:schemeClr val="bg1"/>
                          </a:solidFill>
                          <a:latin typeface="Roboto" panose="02000000000000000000" pitchFamily="2" charset="0"/>
                          <a:ea typeface="Roboto" panose="02000000000000000000" pitchFamily="2" charset="0"/>
                          <a:cs typeface="Century Gothic"/>
                          <a:sym typeface="Century Gothic"/>
                        </a:rPr>
                        <a:t>Events and actions</a:t>
                      </a:r>
                      <a:endParaRPr sz="800" b="1" i="0">
                        <a:solidFill>
                          <a:schemeClr val="bg1"/>
                        </a:solidFill>
                        <a:latin typeface="Roboto" panose="02000000000000000000" pitchFamily="2" charset="0"/>
                        <a:ea typeface="Roboto" panose="02000000000000000000" pitchFamily="2" charset="0"/>
                        <a:cs typeface="Century Gothic"/>
                        <a:sym typeface="Century Gothic"/>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800" b="0" i="0">
                          <a:solidFill>
                            <a:srgbClr val="0000FF"/>
                          </a:solidFill>
                          <a:effectLst/>
                          <a:latin typeface="Roboto" panose="02000000000000000000" pitchFamily="2" charset="0"/>
                          <a:ea typeface="Roboto" panose="02000000000000000000" pitchFamily="2" charset="0"/>
                          <a:cs typeface="Arial" panose="020B0604020202020204" pitchFamily="34" charset="0"/>
                          <a:hlinkClick r:id="rId30">
                            <a:extLst>
                              <a:ext uri="{A12FA001-AC4F-418D-AE19-62706E023703}">
                                <ahyp:hlinkClr xmlns:ahyp="http://schemas.microsoft.com/office/drawing/2018/hyperlinkcolor" val="tx"/>
                              </a:ext>
                            </a:extLst>
                          </a:hlinkClick>
                        </a:rPr>
                        <a:t>Programming</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800" b="1" i="0" baseline="0">
                          <a:solidFill>
                            <a:schemeClr val="bg1"/>
                          </a:solidFill>
                          <a:effectLst/>
                          <a:latin typeface="Roboto" panose="02000000000000000000" pitchFamily="2" charset="0"/>
                          <a:ea typeface="Roboto" panose="02000000000000000000" pitchFamily="2" charset="0"/>
                          <a:cs typeface="Arial" panose="020B0604020202020204" pitchFamily="34" charset="0"/>
                        </a:rPr>
                        <a:t>Repetition in shames</a:t>
                      </a: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0" i="0">
                          <a:solidFill>
                            <a:srgbClr val="0000FF"/>
                          </a:solidFill>
                          <a:latin typeface="Roboto" panose="02000000000000000000" pitchFamily="2" charset="0"/>
                          <a:ea typeface="Roboto" panose="02000000000000000000" pitchFamily="2" charset="0"/>
                          <a:cs typeface="Century Gothic"/>
                          <a:sym typeface="Century Gothic"/>
                          <a:hlinkClick r:id="rId31">
                            <a:extLst>
                              <a:ext uri="{A12FA001-AC4F-418D-AE19-62706E023703}">
                                <ahyp:hlinkClr xmlns:ahyp="http://schemas.microsoft.com/office/drawing/2018/hyperlinkcolor" val="tx"/>
                              </a:ext>
                            </a:extLst>
                          </a:hlinkClick>
                        </a:rPr>
                        <a:t>Creating media</a:t>
                      </a:r>
                    </a:p>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1" i="0" baseline="0">
                          <a:solidFill>
                            <a:schemeClr val="bg1"/>
                          </a:solidFill>
                          <a:latin typeface="Roboto" panose="02000000000000000000" pitchFamily="2" charset="0"/>
                          <a:ea typeface="Roboto" panose="02000000000000000000" pitchFamily="2" charset="0"/>
                          <a:cs typeface="Century Gothic"/>
                          <a:sym typeface="Century Gothic"/>
                        </a:rPr>
                        <a:t>Video editing</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600"/>
                        </a:spcAft>
                        <a:defRPr sz="1800"/>
                      </a:pPr>
                      <a:r>
                        <a:rPr lang="en-GB" sz="800" b="0" i="0">
                          <a:solidFill>
                            <a:srgbClr val="0000FF"/>
                          </a:solidFill>
                          <a:latin typeface="Roboto" panose="02000000000000000000" pitchFamily="2" charset="0"/>
                          <a:ea typeface="Roboto" panose="02000000000000000000" pitchFamily="2" charset="0"/>
                          <a:cs typeface="Century Gothic"/>
                          <a:sym typeface="Century Gothic"/>
                          <a:hlinkClick r:id="rId32">
                            <a:extLst>
                              <a:ext uri="{A12FA001-AC4F-418D-AE19-62706E023703}">
                                <ahyp:hlinkClr xmlns:ahyp="http://schemas.microsoft.com/office/drawing/2018/hyperlinkcolor" val="tx"/>
                              </a:ext>
                            </a:extLst>
                          </a:hlinkClick>
                        </a:rPr>
                        <a:t>Programming</a:t>
                      </a:r>
                    </a:p>
                    <a:p>
                      <a:pPr algn="ctr">
                        <a:lnSpc>
                          <a:spcPct val="100000"/>
                        </a:lnSpc>
                        <a:spcBef>
                          <a:spcPts val="0"/>
                        </a:spcBef>
                        <a:spcAft>
                          <a:spcPts val="600"/>
                        </a:spcAft>
                        <a:defRPr sz="1800"/>
                      </a:pPr>
                      <a:r>
                        <a:rPr lang="en-GB" sz="800" b="1" i="0">
                          <a:solidFill>
                            <a:schemeClr val="bg1"/>
                          </a:solidFill>
                          <a:latin typeface="Roboto" panose="02000000000000000000" pitchFamily="2" charset="0"/>
                          <a:ea typeface="Roboto" panose="02000000000000000000" pitchFamily="2" charset="0"/>
                          <a:cs typeface="Century Gothic"/>
                          <a:sym typeface="Century Gothic"/>
                        </a:rPr>
                        <a:t>Sensing</a:t>
                      </a:r>
                    </a:p>
                    <a:p>
                      <a:pPr algn="ctr">
                        <a:lnSpc>
                          <a:spcPct val="100000"/>
                        </a:lnSpc>
                        <a:spcBef>
                          <a:spcPts val="0"/>
                        </a:spcBef>
                        <a:spcAft>
                          <a:spcPts val="600"/>
                        </a:spcAft>
                        <a:defRPr sz="1800"/>
                      </a:pPr>
                      <a:r>
                        <a:rPr lang="en-GB" sz="800" b="0" i="0">
                          <a:solidFill>
                            <a:schemeClr val="bg2"/>
                          </a:solidFill>
                          <a:latin typeface="Roboto" panose="02000000000000000000" pitchFamily="2" charset="0"/>
                          <a:ea typeface="Roboto" panose="02000000000000000000" pitchFamily="2" charset="0"/>
                          <a:cs typeface="Century Gothic"/>
                          <a:sym typeface="Century Gothic"/>
                        </a:rPr>
                        <a:t>Science – Functions of the human body</a:t>
                      </a:r>
                      <a:endParaRPr sz="800" b="0" i="0">
                        <a:solidFill>
                          <a:schemeClr val="bg2"/>
                        </a:solidFill>
                        <a:latin typeface="Roboto" panose="02000000000000000000" pitchFamily="2" charset="0"/>
                        <a:ea typeface="Roboto" panose="02000000000000000000" pitchFamily="2" charset="0"/>
                        <a:cs typeface="Century Gothic"/>
                        <a:sym typeface="Century Gothic"/>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04120537"/>
                  </a:ext>
                </a:extLst>
              </a:tr>
              <a:tr h="846000">
                <a:tc>
                  <a:txBody>
                    <a:bodyPr/>
                    <a:lstStyle/>
                    <a:p>
                      <a:pPr algn="ctr"/>
                      <a:r>
                        <a:rPr lang="en-US" sz="1000" b="1">
                          <a:solidFill>
                            <a:schemeClr val="bg1"/>
                          </a:solidFill>
                          <a:latin typeface="ABeeZee" panose="02000000000000000000" pitchFamily="2" charset="0"/>
                        </a:rPr>
                        <a:t>Summer 2</a:t>
                      </a:r>
                      <a:endParaRPr lang="en-GB" sz="1000" b="1">
                        <a:solidFill>
                          <a:schemeClr val="bg1"/>
                        </a:solidFill>
                        <a:latin typeface="ABeeZee" panose="02000000000000000000" pitchFamily="2"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b="0" i="0">
                          <a:solidFill>
                            <a:srgbClr val="0000FF"/>
                          </a:solidFill>
                          <a:effectLst/>
                          <a:latin typeface="Roboto" panose="02000000000000000000" pitchFamily="2" charset="0"/>
                          <a:ea typeface="Roboto" panose="02000000000000000000" pitchFamily="2" charset="0"/>
                          <a:cs typeface="Arial" panose="020B0604020202020204" pitchFamily="34" charset="0"/>
                          <a:hlinkClick r:id="rId33">
                            <a:extLst>
                              <a:ext uri="{A12FA001-AC4F-418D-AE19-62706E023703}">
                                <ahyp:hlinkClr xmlns:ahyp="http://schemas.microsoft.com/office/drawing/2018/hyperlinkcolor" val="tx"/>
                              </a:ext>
                            </a:extLst>
                          </a:hlinkClick>
                        </a:rPr>
                        <a:t>Creating media</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b="1" i="0">
                          <a:solidFill>
                            <a:schemeClr val="bg1"/>
                          </a:solidFill>
                          <a:effectLst/>
                          <a:latin typeface="Roboto" panose="02000000000000000000" pitchFamily="2" charset="0"/>
                          <a:ea typeface="Roboto" panose="02000000000000000000" pitchFamily="2" charset="0"/>
                          <a:cs typeface="Arial" panose="020B0604020202020204" pitchFamily="34" charset="0"/>
                        </a:rPr>
                        <a:t>Digital writing</a:t>
                      </a:r>
                      <a:endParaRPr lang="en-GB" sz="800" b="1" i="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0" i="0">
                          <a:solidFill>
                            <a:srgbClr val="0000FF"/>
                          </a:solidFill>
                          <a:effectLst/>
                          <a:latin typeface="Roboto" panose="02000000000000000000" pitchFamily="2" charset="0"/>
                          <a:ea typeface="Roboto" panose="02000000000000000000" pitchFamily="2" charset="0"/>
                          <a:cs typeface="Arial" panose="020B0604020202020204" pitchFamily="34" charset="0"/>
                          <a:hlinkClick r:id="rId34">
                            <a:extLst>
                              <a:ext uri="{A12FA001-AC4F-418D-AE19-62706E023703}">
                                <ahyp:hlinkClr xmlns:ahyp="http://schemas.microsoft.com/office/drawing/2018/hyperlinkcolor" val="tx"/>
                              </a:ext>
                            </a:extLst>
                          </a:hlinkClick>
                        </a:rPr>
                        <a:t>Programming </a:t>
                      </a:r>
                    </a:p>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1" i="0">
                          <a:solidFill>
                            <a:schemeClr val="bg1"/>
                          </a:solidFill>
                          <a:effectLst/>
                          <a:latin typeface="Roboto" panose="02000000000000000000" pitchFamily="2" charset="0"/>
                          <a:ea typeface="Roboto" panose="02000000000000000000" pitchFamily="2" charset="0"/>
                          <a:cs typeface="Arial" panose="020B0604020202020204" pitchFamily="34" charset="0"/>
                        </a:rPr>
                        <a:t>Introduction to quizzes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600"/>
                        </a:spcAft>
                        <a:defRPr sz="1800"/>
                      </a:pPr>
                      <a:r>
                        <a:rPr lang="en-GB" sz="800" b="0" i="0">
                          <a:solidFill>
                            <a:srgbClr val="0000FF"/>
                          </a:solidFill>
                          <a:latin typeface="Roboto" panose="02000000000000000000" pitchFamily="2" charset="0"/>
                          <a:ea typeface="Roboto" panose="02000000000000000000" pitchFamily="2" charset="0"/>
                          <a:cs typeface="Century Gothic"/>
                          <a:sym typeface="Century Gothic"/>
                          <a:hlinkClick r:id="rId35">
                            <a:extLst>
                              <a:ext uri="{A12FA001-AC4F-418D-AE19-62706E023703}">
                                <ahyp:hlinkClr xmlns:ahyp="http://schemas.microsoft.com/office/drawing/2018/hyperlinkcolor" val="tx"/>
                              </a:ext>
                            </a:extLst>
                          </a:hlinkClick>
                        </a:rPr>
                        <a:t>Creating media</a:t>
                      </a:r>
                      <a:endParaRPr lang="en-GB" sz="800" b="0" i="0">
                        <a:solidFill>
                          <a:srgbClr val="0000FF"/>
                        </a:solidFill>
                        <a:latin typeface="Roboto" panose="02000000000000000000" pitchFamily="2" charset="0"/>
                        <a:ea typeface="Roboto" panose="02000000000000000000" pitchFamily="2" charset="0"/>
                        <a:cs typeface="Century Gothic"/>
                        <a:sym typeface="Century Gothic"/>
                      </a:endParaRPr>
                    </a:p>
                    <a:p>
                      <a:pPr algn="ctr">
                        <a:lnSpc>
                          <a:spcPct val="100000"/>
                        </a:lnSpc>
                        <a:spcBef>
                          <a:spcPts val="0"/>
                        </a:spcBef>
                        <a:spcAft>
                          <a:spcPts val="600"/>
                        </a:spcAft>
                        <a:defRPr sz="1800"/>
                      </a:pPr>
                      <a:r>
                        <a:rPr lang="en-GB" sz="800" b="1" i="0">
                          <a:solidFill>
                            <a:schemeClr val="bg1"/>
                          </a:solidFill>
                          <a:latin typeface="Roboto" panose="02000000000000000000" pitchFamily="2" charset="0"/>
                          <a:ea typeface="Roboto" panose="02000000000000000000" pitchFamily="2" charset="0"/>
                          <a:cs typeface="Century Gothic"/>
                          <a:sym typeface="Century Gothic"/>
                        </a:rPr>
                        <a:t> Desktop publishing</a:t>
                      </a:r>
                    </a:p>
                    <a:p>
                      <a:pPr algn="ctr">
                        <a:lnSpc>
                          <a:spcPct val="100000"/>
                        </a:lnSpc>
                        <a:spcBef>
                          <a:spcPts val="0"/>
                        </a:spcBef>
                        <a:spcAft>
                          <a:spcPts val="600"/>
                        </a:spcAft>
                        <a:defRPr sz="1800"/>
                      </a:pPr>
                      <a:r>
                        <a:rPr lang="en-GB" sz="800" b="0" i="0">
                          <a:solidFill>
                            <a:schemeClr val="bg2"/>
                          </a:solidFill>
                          <a:latin typeface="Roboto" panose="02000000000000000000" pitchFamily="2" charset="0"/>
                          <a:ea typeface="Roboto" panose="02000000000000000000" pitchFamily="2" charset="0"/>
                          <a:cs typeface="Century Gothic"/>
                          <a:sym typeface="Century Gothic"/>
                        </a:rPr>
                        <a:t>Geography – Looking at Europe</a:t>
                      </a:r>
                      <a:endParaRPr sz="800" b="0" i="0">
                        <a:solidFill>
                          <a:schemeClr val="bg2"/>
                        </a:solidFill>
                        <a:latin typeface="Roboto" panose="02000000000000000000" pitchFamily="2" charset="0"/>
                        <a:ea typeface="Roboto" panose="02000000000000000000" pitchFamily="2" charset="0"/>
                        <a:cs typeface="Century Gothic"/>
                        <a:sym typeface="Century Gothic"/>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0" i="0">
                          <a:solidFill>
                            <a:srgbClr val="0000FF"/>
                          </a:solidFill>
                          <a:effectLst/>
                          <a:latin typeface="Roboto" panose="02000000000000000000" pitchFamily="2" charset="0"/>
                          <a:ea typeface="Roboto" panose="02000000000000000000" pitchFamily="2" charset="0"/>
                          <a:cs typeface="Arial" panose="020B0604020202020204" pitchFamily="34" charset="0"/>
                          <a:hlinkClick r:id="rId36">
                            <a:extLst>
                              <a:ext uri="{A12FA001-AC4F-418D-AE19-62706E023703}">
                                <ahyp:hlinkClr xmlns:ahyp="http://schemas.microsoft.com/office/drawing/2018/hyperlinkcolor" val="tx"/>
                              </a:ext>
                            </a:extLst>
                          </a:hlinkClick>
                        </a:rPr>
                        <a:t>Programming</a:t>
                      </a:r>
                    </a:p>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1" i="0" baseline="0">
                          <a:solidFill>
                            <a:schemeClr val="bg1"/>
                          </a:solidFill>
                          <a:effectLst/>
                          <a:latin typeface="Roboto" panose="02000000000000000000" pitchFamily="2" charset="0"/>
                          <a:ea typeface="Roboto" panose="02000000000000000000" pitchFamily="2" charset="0"/>
                          <a:cs typeface="Arial" panose="020B0604020202020204" pitchFamily="34" charset="0"/>
                        </a:rPr>
                        <a:t>Repetition in games</a:t>
                      </a:r>
                      <a:endParaRPr lang="en-GB" sz="800" b="1" i="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sz="1800"/>
                      </a:pPr>
                      <a:r>
                        <a:rPr lang="en-GB" sz="800" b="0" i="0">
                          <a:solidFill>
                            <a:srgbClr val="0000FF"/>
                          </a:solidFill>
                          <a:latin typeface="Roboto" panose="02000000000000000000" pitchFamily="2" charset="0"/>
                          <a:ea typeface="Roboto" panose="02000000000000000000" pitchFamily="2" charset="0"/>
                          <a:cs typeface="Century Gothic"/>
                          <a:sym typeface="Century Gothic"/>
                          <a:hlinkClick r:id="rId37">
                            <a:extLst>
                              <a:ext uri="{A12FA001-AC4F-418D-AE19-62706E023703}">
                                <ahyp:hlinkClr xmlns:ahyp="http://schemas.microsoft.com/office/drawing/2018/hyperlinkcolor" val="tx"/>
                              </a:ext>
                            </a:extLst>
                          </a:hlinkClick>
                        </a:rPr>
                        <a:t>Data</a:t>
                      </a:r>
                      <a:r>
                        <a:rPr lang="en-GB" sz="800" b="0" i="0" baseline="0">
                          <a:solidFill>
                            <a:srgbClr val="0000FF"/>
                          </a:solidFill>
                          <a:latin typeface="Roboto" panose="02000000000000000000" pitchFamily="2" charset="0"/>
                          <a:ea typeface="Roboto" panose="02000000000000000000" pitchFamily="2" charset="0"/>
                          <a:cs typeface="Century Gothic"/>
                          <a:sym typeface="Century Gothic"/>
                          <a:hlinkClick r:id="rId37">
                            <a:extLst>
                              <a:ext uri="{A12FA001-AC4F-418D-AE19-62706E023703}">
                                <ahyp:hlinkClr xmlns:ahyp="http://schemas.microsoft.com/office/drawing/2018/hyperlinkcolor" val="tx"/>
                              </a:ext>
                            </a:extLst>
                          </a:hlinkClick>
                        </a:rPr>
                        <a:t> and information</a:t>
                      </a:r>
                    </a:p>
                    <a:p>
                      <a:pPr algn="ctr">
                        <a:lnSpc>
                          <a:spcPct val="100000"/>
                        </a:lnSpc>
                        <a:spcBef>
                          <a:spcPts val="0"/>
                        </a:spcBef>
                        <a:spcAft>
                          <a:spcPts val="600"/>
                        </a:spcAft>
                        <a:defRPr sz="1800"/>
                      </a:pPr>
                      <a:r>
                        <a:rPr lang="en-US" sz="800" b="1" i="0">
                          <a:solidFill>
                            <a:schemeClr val="bg1"/>
                          </a:solidFill>
                          <a:latin typeface="Roboto" panose="02000000000000000000" pitchFamily="2" charset="0"/>
                          <a:ea typeface="Roboto" panose="02000000000000000000" pitchFamily="2" charset="0"/>
                          <a:cs typeface="Century Gothic"/>
                          <a:sym typeface="Century Gothic"/>
                        </a:rPr>
                        <a:t>Flat file databases</a:t>
                      </a:r>
                    </a:p>
                    <a:p>
                      <a:pPr algn="ctr">
                        <a:lnSpc>
                          <a:spcPct val="100000"/>
                        </a:lnSpc>
                        <a:spcBef>
                          <a:spcPts val="0"/>
                        </a:spcBef>
                        <a:spcAft>
                          <a:spcPts val="600"/>
                        </a:spcAft>
                        <a:defRPr sz="1800"/>
                      </a:pPr>
                      <a:r>
                        <a:rPr lang="en-US" sz="800" b="0" i="0">
                          <a:solidFill>
                            <a:schemeClr val="bg2"/>
                          </a:solidFill>
                          <a:latin typeface="Roboto" panose="02000000000000000000" pitchFamily="2" charset="0"/>
                          <a:ea typeface="Roboto" panose="02000000000000000000" pitchFamily="2" charset="0"/>
                          <a:cs typeface="Century Gothic"/>
                          <a:sym typeface="Century Gothic"/>
                        </a:rPr>
                        <a:t>Geography – Climate across the world</a:t>
                      </a:r>
                      <a:endParaRPr sz="800" b="0" i="0">
                        <a:solidFill>
                          <a:schemeClr val="bg2"/>
                        </a:solidFill>
                        <a:latin typeface="Roboto" panose="02000000000000000000" pitchFamily="2" charset="0"/>
                        <a:ea typeface="Roboto" panose="02000000000000000000" pitchFamily="2" charset="0"/>
                        <a:cs typeface="Century Gothic"/>
                        <a:sym typeface="Century Gothic"/>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600"/>
                        </a:spcAft>
                        <a:defRPr sz="1800"/>
                      </a:pPr>
                      <a:r>
                        <a:rPr lang="en-GB" sz="800" b="0" i="0">
                          <a:solidFill>
                            <a:srgbClr val="0000FF"/>
                          </a:solidFill>
                          <a:latin typeface="Roboto" panose="02000000000000000000" pitchFamily="2" charset="0"/>
                          <a:ea typeface="Roboto" panose="02000000000000000000" pitchFamily="2" charset="0"/>
                          <a:cs typeface="Century Gothic"/>
                          <a:sym typeface="Century Gothic"/>
                          <a:hlinkClick r:id="rId38">
                            <a:extLst>
                              <a:ext uri="{A12FA001-AC4F-418D-AE19-62706E023703}">
                                <ahyp:hlinkClr xmlns:ahyp="http://schemas.microsoft.com/office/drawing/2018/hyperlinkcolor" val="tx"/>
                              </a:ext>
                            </a:extLst>
                          </a:hlinkClick>
                        </a:rPr>
                        <a:t>Creating media</a:t>
                      </a:r>
                    </a:p>
                    <a:p>
                      <a:pPr algn="ctr">
                        <a:lnSpc>
                          <a:spcPct val="100000"/>
                        </a:lnSpc>
                        <a:spcBef>
                          <a:spcPts val="0"/>
                        </a:spcBef>
                        <a:spcAft>
                          <a:spcPts val="600"/>
                        </a:spcAft>
                        <a:defRPr sz="1800"/>
                      </a:pPr>
                      <a:r>
                        <a:rPr lang="en-GB" sz="800" b="1" i="0">
                          <a:solidFill>
                            <a:schemeClr val="bg1"/>
                          </a:solidFill>
                          <a:latin typeface="Roboto" panose="02000000000000000000" pitchFamily="2" charset="0"/>
                          <a:ea typeface="Roboto" panose="02000000000000000000" pitchFamily="2" charset="0"/>
                          <a:cs typeface="Century Gothic"/>
                          <a:sym typeface="Century Gothic"/>
                        </a:rPr>
                        <a:t>Webpage creation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54980073"/>
                  </a:ext>
                </a:extLst>
              </a:tr>
            </a:tbl>
          </a:graphicData>
        </a:graphic>
      </p:graphicFrame>
    </p:spTree>
    <p:extLst>
      <p:ext uri="{BB962C8B-B14F-4D97-AF65-F5344CB8AC3E}">
        <p14:creationId xmlns:p14="http://schemas.microsoft.com/office/powerpoint/2010/main" val="3327212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BE74F-B9AD-4C9D-B19D-E466BC998FE8}"/>
              </a:ext>
            </a:extLst>
          </p:cNvPr>
          <p:cNvSpPr>
            <a:spLocks noGrp="1"/>
          </p:cNvSpPr>
          <p:nvPr>
            <p:ph type="body" sz="quarter" idx="10"/>
          </p:nvPr>
        </p:nvSpPr>
        <p:spPr/>
        <p:txBody>
          <a:bodyPr/>
          <a:lstStyle/>
          <a:p>
            <a:r>
              <a:rPr lang="en-US" altLang="en-US"/>
              <a:t>EYFS: </a:t>
            </a:r>
            <a:r>
              <a:rPr lang="en-US" altLang="en-US">
                <a:ln w="12700">
                  <a:solidFill>
                    <a:schemeClr val="accent1"/>
                  </a:solidFill>
                </a:ln>
                <a:solidFill>
                  <a:schemeClr val="accent1"/>
                </a:solidFill>
              </a:rPr>
              <a:t>e-Safety unit</a:t>
            </a:r>
            <a:endParaRPr lang="en-GB">
              <a:ln w="12700">
                <a:solidFill>
                  <a:schemeClr val="accent1"/>
                </a:solidFill>
              </a:ln>
              <a:solidFill>
                <a:schemeClr val="accent1"/>
              </a:solidFill>
            </a:endParaRPr>
          </a:p>
        </p:txBody>
      </p:sp>
      <p:graphicFrame>
        <p:nvGraphicFramePr>
          <p:cNvPr id="47" name="Table 46">
            <a:extLst>
              <a:ext uri="{FF2B5EF4-FFF2-40B4-BE49-F238E27FC236}">
                <a16:creationId xmlns:a16="http://schemas.microsoft.com/office/drawing/2014/main" id="{6FB837BD-CA26-4BBF-868A-41A2769C8146}"/>
              </a:ext>
            </a:extLst>
          </p:cNvPr>
          <p:cNvGraphicFramePr>
            <a:graphicFrameLocks noGrp="1"/>
          </p:cNvGraphicFramePr>
          <p:nvPr>
            <p:extLst>
              <p:ext uri="{D42A27DB-BD31-4B8C-83A1-F6EECF244321}">
                <p14:modId xmlns:p14="http://schemas.microsoft.com/office/powerpoint/2010/main" val="1950464790"/>
              </p:ext>
            </p:extLst>
          </p:nvPr>
        </p:nvGraphicFramePr>
        <p:xfrm>
          <a:off x="232408" y="893429"/>
          <a:ext cx="9175752" cy="531432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1480092309"/>
                    </a:ext>
                  </a:extLst>
                </a:gridCol>
                <a:gridCol w="2497992">
                  <a:extLst>
                    <a:ext uri="{9D8B030D-6E8A-4147-A177-3AD203B41FA5}">
                      <a16:colId xmlns:a16="http://schemas.microsoft.com/office/drawing/2014/main" val="2198985370"/>
                    </a:ext>
                  </a:extLst>
                </a:gridCol>
                <a:gridCol w="6461760">
                  <a:extLst>
                    <a:ext uri="{9D8B030D-6E8A-4147-A177-3AD203B41FA5}">
                      <a16:colId xmlns:a16="http://schemas.microsoft.com/office/drawing/2014/main" val="2704425779"/>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lnSpc>
                          <a:spcPct val="100000"/>
                        </a:lnSpc>
                        <a:spcAft>
                          <a:spcPts val="0"/>
                        </a:spcAft>
                      </a:pPr>
                      <a:r>
                        <a:rPr lang="en-US" sz="1000">
                          <a:solidFill>
                            <a:srgbClr val="323232"/>
                          </a:solidFill>
                          <a:latin typeface="ABeeZee" panose="02000000000000000000" pitchFamily="2" charset="0"/>
                          <a:ea typeface="Roboto" panose="02000000000000000000" pitchFamily="2" charset="0"/>
                          <a:cs typeface="Open Sans" panose="020B0606030504020204" pitchFamily="34" charset="0"/>
                        </a:rPr>
                        <a:t>Lesson Title</a:t>
                      </a:r>
                      <a:endParaRPr lang="en-GB" sz="1000">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b="1" kern="1200">
                          <a:solidFill>
                            <a:schemeClr val="bg1"/>
                          </a:solidFill>
                          <a:latin typeface="ABeeZee" panose="02000000000000000000" pitchFamily="2" charset="0"/>
                          <a:ea typeface="+mn-ea"/>
                          <a:cs typeface="+mn-cs"/>
                        </a:rPr>
                        <a:t>e-Safety success criteria </a:t>
                      </a:r>
                      <a:r>
                        <a:rPr lang="en-GB" sz="1000" b="0" kern="1200">
                          <a:solidFill>
                            <a:schemeClr val="bg1"/>
                          </a:solidFill>
                          <a:latin typeface="ABeeZee" panose="02000000000000000000" pitchFamily="2" charset="0"/>
                          <a:ea typeface="+mn-ea"/>
                          <a:cs typeface="+mn-cs"/>
                        </a:rPr>
                        <a:t>[&amp; Project Evolve resources]</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100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rtl="0" fontAlgn="base"/>
                      <a:r>
                        <a:rPr lang="en-US" sz="1000" b="1" i="0">
                          <a:solidFill>
                            <a:schemeClr val="bg1"/>
                          </a:solidFill>
                          <a:effectLst/>
                          <a:latin typeface="Roboto" panose="02000000000000000000" pitchFamily="2" charset="0"/>
                          <a:ea typeface="Roboto" panose="02000000000000000000" pitchFamily="2" charset="0"/>
                        </a:rPr>
                        <a:t>Self Image and Identity​</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algn="l" rtl="0" fontAlgn="auto">
                        <a:spcAft>
                          <a:spcPts val="600"/>
                        </a:spcAft>
                        <a:buFont typeface="Arial" panose="020B0604020202020204" pitchFamily="34" charset="0"/>
                        <a:buChar char="•"/>
                      </a:pPr>
                      <a:r>
                        <a:rPr lang="en-US" sz="1000" b="0" i="0" u="sng"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I can </a:t>
                      </a:r>
                      <a:r>
                        <a:rPr lang="en-US" sz="1000" b="0" i="0" u="sng" strike="noStrike" err="1">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recognise</a:t>
                      </a:r>
                      <a:r>
                        <a:rPr lang="en-US" sz="1000" b="0" i="0" u="sng"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 online or offline, that anyone can say ‘no’ - ‘please stop’ - ‘I’ll tell’ - ‘I’ll ask’ to somebody who makes them feel sad, uncomfortable, embarrassed or upset.</a:t>
                      </a:r>
                      <a:r>
                        <a:rPr lang="en-US" sz="1000" b="0" i="0">
                          <a:solidFill>
                            <a:srgbClr val="0000FF"/>
                          </a:solidFill>
                          <a:effectLst/>
                          <a:latin typeface="Roboto" panose="02000000000000000000" pitchFamily="2" charset="0"/>
                          <a:ea typeface="Roboto" panose="02000000000000000000" pitchFamily="2" charset="0"/>
                        </a:rPr>
                        <a:t>​</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100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rtl="0" fontAlgn="base"/>
                      <a:r>
                        <a:rPr lang="en-US" sz="1000" b="1" i="0">
                          <a:solidFill>
                            <a:schemeClr val="bg1"/>
                          </a:solidFill>
                          <a:effectLst/>
                          <a:latin typeface="Roboto" panose="02000000000000000000" pitchFamily="2" charset="0"/>
                          <a:ea typeface="Roboto" panose="02000000000000000000" pitchFamily="2" charset="0"/>
                        </a:rPr>
                        <a:t>Online relationships​</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algn="l" rtl="0" fontAlgn="auto">
                        <a:spcAft>
                          <a:spcPts val="600"/>
                        </a:spcAft>
                        <a:buFont typeface="Arial" panose="020B0604020202020204" pitchFamily="34" charset="0"/>
                        <a:buChar char="•"/>
                      </a:pPr>
                      <a:r>
                        <a:rPr lang="en-US" sz="1000" b="0" i="0" u="sng"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I can </a:t>
                      </a:r>
                      <a:r>
                        <a:rPr lang="en-US" sz="1000" b="0" i="0" u="sng" strike="noStrike" err="1">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recognise</a:t>
                      </a:r>
                      <a:r>
                        <a:rPr lang="en-US" sz="1000" b="0" i="0" u="sng"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 some ways in which the internet can be used to communicate.</a:t>
                      </a:r>
                      <a:r>
                        <a:rPr lang="en-US" sz="1000" b="0" i="0">
                          <a:solidFill>
                            <a:srgbClr val="0000FF"/>
                          </a:solidFill>
                          <a:effectLst/>
                          <a:latin typeface="Roboto" panose="02000000000000000000" pitchFamily="2" charset="0"/>
                          <a:ea typeface="Roboto" panose="02000000000000000000" pitchFamily="2" charset="0"/>
                        </a:rPr>
                        <a:t>​</a:t>
                      </a:r>
                    </a:p>
                    <a:p>
                      <a:pPr algn="l" rtl="0" fontAlgn="base">
                        <a:spcAft>
                          <a:spcPts val="600"/>
                        </a:spcAft>
                        <a:buFont typeface="Arial" panose="020B0604020202020204" pitchFamily="34" charset="0"/>
                        <a:buChar char="•"/>
                      </a:pPr>
                      <a:r>
                        <a:rPr lang="en-US" sz="1000" b="0" i="0" u="sng"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I can give examples of how I (might) use technology to communicate with people I know</a:t>
                      </a:r>
                      <a:r>
                        <a:rPr lang="en-US" sz="1000" b="0" i="0">
                          <a:solidFill>
                            <a:srgbClr val="0000FF"/>
                          </a:solidFill>
                          <a:effectLst/>
                          <a:latin typeface="Roboto" panose="02000000000000000000" pitchFamily="2" charset="0"/>
                          <a:ea typeface="Roboto" panose="02000000000000000000" pitchFamily="2" charset="0"/>
                        </a:rPr>
                        <a:t>​</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100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rtl="0" fontAlgn="base"/>
                      <a:r>
                        <a:rPr lang="en-US" sz="1000" b="1" i="0">
                          <a:solidFill>
                            <a:schemeClr val="bg1"/>
                          </a:solidFill>
                          <a:effectLst/>
                          <a:latin typeface="Roboto" panose="02000000000000000000" pitchFamily="2" charset="0"/>
                          <a:ea typeface="Roboto" panose="02000000000000000000" pitchFamily="2" charset="0"/>
                        </a:rPr>
                        <a:t>Online reputation​</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algn="l" rtl="0" fontAlgn="auto">
                        <a:spcAft>
                          <a:spcPts val="600"/>
                        </a:spcAft>
                        <a:buFont typeface="Arial" panose="020B0604020202020204" pitchFamily="34" charset="0"/>
                        <a:buChar char="•"/>
                      </a:pPr>
                      <a:r>
                        <a:rPr lang="en-US" sz="1000" b="0" i="0" u="sng"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I can identify ways that I can put information on the internet.</a:t>
                      </a:r>
                      <a:r>
                        <a:rPr lang="en-US" sz="1000" b="0" i="0">
                          <a:solidFill>
                            <a:srgbClr val="0000FF"/>
                          </a:solidFill>
                          <a:effectLst/>
                          <a:latin typeface="Roboto" panose="02000000000000000000" pitchFamily="2" charset="0"/>
                          <a:ea typeface="Roboto" panose="02000000000000000000" pitchFamily="2" charset="0"/>
                        </a:rPr>
                        <a:t>​</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100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rtl="0" fontAlgn="base"/>
                      <a:r>
                        <a:rPr lang="en-US" sz="1000" b="1" i="0">
                          <a:solidFill>
                            <a:schemeClr val="bg1"/>
                          </a:solidFill>
                          <a:effectLst/>
                          <a:latin typeface="Roboto" panose="02000000000000000000" pitchFamily="2" charset="0"/>
                          <a:ea typeface="Roboto" panose="02000000000000000000" pitchFamily="2" charset="0"/>
                        </a:rPr>
                        <a:t>Online bullying​</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algn="l" rtl="0" fontAlgn="auto">
                        <a:spcAft>
                          <a:spcPts val="600"/>
                        </a:spcAft>
                        <a:buFont typeface="Arial" panose="020B0604020202020204" pitchFamily="34" charset="0"/>
                        <a:buChar char="•"/>
                      </a:pPr>
                      <a:r>
                        <a:rPr lang="en-US" sz="1000" b="0" i="0" u="sng"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I can describe ways that some people can be unkind online</a:t>
                      </a:r>
                      <a:r>
                        <a:rPr lang="en-US" sz="1000" b="0" i="0">
                          <a:solidFill>
                            <a:srgbClr val="0000FF"/>
                          </a:solidFill>
                          <a:effectLst/>
                          <a:latin typeface="Roboto" panose="02000000000000000000" pitchFamily="2" charset="0"/>
                          <a:ea typeface="Roboto" panose="02000000000000000000" pitchFamily="2" charset="0"/>
                        </a:rPr>
                        <a:t>.​</a:t>
                      </a:r>
                    </a:p>
                    <a:p>
                      <a:pPr algn="l" rtl="0" fontAlgn="base">
                        <a:spcAft>
                          <a:spcPts val="600"/>
                        </a:spcAft>
                        <a:buFont typeface="Arial" panose="020B0604020202020204" pitchFamily="34" charset="0"/>
                        <a:buChar char="•"/>
                      </a:pPr>
                      <a:r>
                        <a:rPr lang="en-US" sz="1000" b="0" i="0" u="sng"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I can offer examples of how this can make others feel</a:t>
                      </a:r>
                      <a:r>
                        <a:rPr lang="en-US" sz="1000" b="0" i="0">
                          <a:solidFill>
                            <a:srgbClr val="0000FF"/>
                          </a:solidFill>
                          <a:effectLst/>
                          <a:latin typeface="Roboto" panose="02000000000000000000" pitchFamily="2" charset="0"/>
                          <a:ea typeface="Roboto" panose="02000000000000000000" pitchFamily="2" charset="0"/>
                        </a:rPr>
                        <a:t>​</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1008000">
                <a:tc>
                  <a:txBody>
                    <a:bodyPr/>
                    <a:lstStyle/>
                    <a:p>
                      <a:pP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200"/>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rtl="0" fontAlgn="base"/>
                      <a:r>
                        <a:rPr lang="en-US" sz="1000" b="1" i="0">
                          <a:solidFill>
                            <a:schemeClr val="bg1"/>
                          </a:solidFill>
                          <a:effectLst/>
                          <a:latin typeface="Roboto" panose="02000000000000000000" pitchFamily="2" charset="0"/>
                          <a:ea typeface="Roboto" panose="02000000000000000000" pitchFamily="2" charset="0"/>
                        </a:rPr>
                        <a:t>Managing online information​</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algn="l" rtl="0" fontAlgn="auto">
                        <a:spcAft>
                          <a:spcPts val="600"/>
                        </a:spcAft>
                        <a:buFont typeface="Arial" panose="020B0604020202020204" pitchFamily="34" charset="0"/>
                        <a:buChar char="•"/>
                      </a:pPr>
                      <a:r>
                        <a:rPr lang="en-US" sz="1000" b="0" i="0" u="sng" strike="noStrike">
                          <a:solidFill>
                            <a:srgbClr val="0000FF"/>
                          </a:solidFill>
                          <a:effectLst/>
                          <a:latin typeface="Roboto" panose="02000000000000000000" pitchFamily="2" charset="0"/>
                          <a:ea typeface="Roboto" panose="02000000000000000000" pitchFamily="2" charset="0"/>
                          <a:hlinkClick r:id="rId8">
                            <a:extLst>
                              <a:ext uri="{A12FA001-AC4F-418D-AE19-62706E023703}">
                                <ahyp:hlinkClr xmlns:ahyp="http://schemas.microsoft.com/office/drawing/2018/hyperlinkcolor" val="tx"/>
                              </a:ext>
                            </a:extLst>
                          </a:hlinkClick>
                        </a:rPr>
                        <a:t>I can talk about how to use the internet as a way of finding information online</a:t>
                      </a:r>
                      <a:r>
                        <a:rPr lang="en-US" sz="1000" b="0" i="0">
                          <a:solidFill>
                            <a:srgbClr val="0000FF"/>
                          </a:solidFill>
                          <a:effectLst/>
                          <a:latin typeface="Roboto" panose="02000000000000000000" pitchFamily="2" charset="0"/>
                          <a:ea typeface="Roboto" panose="02000000000000000000" pitchFamily="2" charset="0"/>
                        </a:rPr>
                        <a:t>​</a:t>
                      </a:r>
                    </a:p>
                    <a:p>
                      <a:pPr algn="l" rtl="0" fontAlgn="base">
                        <a:spcAft>
                          <a:spcPts val="600"/>
                        </a:spcAft>
                        <a:buFont typeface="Arial" panose="020B0604020202020204" pitchFamily="34" charset="0"/>
                        <a:buChar char="•"/>
                      </a:pPr>
                      <a:r>
                        <a:rPr lang="en-US" sz="1000" b="0" i="0" u="sng" strike="noStrike">
                          <a:solidFill>
                            <a:srgbClr val="0000FF"/>
                          </a:solidFill>
                          <a:effectLst/>
                          <a:latin typeface="Roboto" panose="02000000000000000000" pitchFamily="2" charset="0"/>
                          <a:ea typeface="Roboto" panose="02000000000000000000" pitchFamily="2" charset="0"/>
                          <a:hlinkClick r:id="rId9">
                            <a:extLst>
                              <a:ext uri="{A12FA001-AC4F-418D-AE19-62706E023703}">
                                <ahyp:hlinkClr xmlns:ahyp="http://schemas.microsoft.com/office/drawing/2018/hyperlinkcolor" val="tx"/>
                              </a:ext>
                            </a:extLst>
                          </a:hlinkClick>
                        </a:rPr>
                        <a:t>I can identify devices I could use to access information on the internet..</a:t>
                      </a:r>
                      <a:r>
                        <a:rPr lang="en-US" sz="1000" b="0" i="0">
                          <a:solidFill>
                            <a:srgbClr val="0000FF"/>
                          </a:solidFill>
                          <a:effectLst/>
                          <a:latin typeface="Roboto" panose="02000000000000000000" pitchFamily="2" charset="0"/>
                          <a:ea typeface="Roboto" panose="02000000000000000000" pitchFamily="2" charset="0"/>
                        </a:rPr>
                        <a:t>​</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394473738"/>
                  </a:ext>
                </a:extLst>
              </a:tr>
            </a:tbl>
          </a:graphicData>
        </a:graphic>
      </p:graphicFrame>
    </p:spTree>
    <p:extLst>
      <p:ext uri="{BB962C8B-B14F-4D97-AF65-F5344CB8AC3E}">
        <p14:creationId xmlns:p14="http://schemas.microsoft.com/office/powerpoint/2010/main" val="2591115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1: Autumn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1: Autumn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Technology around us</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1470287396"/>
              </p:ext>
            </p:extLst>
          </p:nvPr>
        </p:nvGraphicFramePr>
        <p:xfrm>
          <a:off x="232409" y="893429"/>
          <a:ext cx="9173733" cy="5319041"/>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185652">
                  <a:extLst>
                    <a:ext uri="{9D8B030D-6E8A-4147-A177-3AD203B41FA5}">
                      <a16:colId xmlns:a16="http://schemas.microsoft.com/office/drawing/2014/main" val="2704425779"/>
                    </a:ext>
                  </a:extLst>
                </a:gridCol>
                <a:gridCol w="4381858">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558571">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identify technology</a:t>
                      </a:r>
                      <a:endParaRPr lang="en-GB"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how these technology examples help us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technology as something that helps us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locate examples of technology in the classroom</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a:solidFill>
                          <a:srgbClr val="052264"/>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535711">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identify a computer and its main parts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name the main parts of a computer</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switch on and log into a computer</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a mouse to click and drag</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Prior to pupils logging onto the computer:</a:t>
                      </a:r>
                      <a:r>
                        <a:rPr lang="en-US" sz="900">
                          <a:solidFill>
                            <a:schemeClr val="bg1"/>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 </a:t>
                      </a:r>
                      <a:r>
                        <a:rPr lang="en-US" sz="900">
                          <a:solidFill>
                            <a:srgbClr val="0000FF"/>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I can explain that passwords are used to protect information, accounts and devices. </a:t>
                      </a:r>
                      <a:endParaRPr lang="en-GB" sz="900">
                        <a:solidFill>
                          <a:srgbClr val="052264"/>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594705">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use a mouse in different ways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click and drag to make objects on a screen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a mouse to create a picture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a mouse to open a program</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a:solidFill>
                          <a:srgbClr val="052264"/>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use a keyboard to type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save my work to a file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tell you that writing on a computer is called typing</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type my name on a computer</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rgbClr val="0000FF"/>
                          </a:solidFill>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I can explain why work I create using technology belongs to me</a:t>
                      </a:r>
                    </a:p>
                    <a:p>
                      <a:pPr marL="72000" indent="-72000">
                        <a:spcAft>
                          <a:spcPts val="200"/>
                        </a:spcAft>
                        <a:buFont typeface="Arial" panose="020B0604020202020204" pitchFamily="34" charset="0"/>
                        <a:buChar char="•"/>
                      </a:pPr>
                      <a:r>
                        <a:rPr lang="en-US" sz="900" b="0" i="0">
                          <a:solidFill>
                            <a:srgbClr val="0000FF"/>
                          </a:solidFill>
                          <a:effectLst/>
                          <a:latin typeface="Roboto" panose="02000000000000000000" pitchFamily="2" charset="0"/>
                          <a:ea typeface="Roboto" panose="02000000000000000000" pitchFamily="2" charset="0"/>
                          <a:hlinkClick r:id="rId8">
                            <a:extLst>
                              <a:ext uri="{A12FA001-AC4F-418D-AE19-62706E023703}">
                                <ahyp:hlinkClr xmlns:ahyp="http://schemas.microsoft.com/office/drawing/2018/hyperlinkcolor" val="tx"/>
                              </a:ext>
                            </a:extLst>
                          </a:hlinkClick>
                        </a:rPr>
                        <a:t>I can say why it belongs to me (e.g. ‘I designed it’ or ‘I filmed it’’).</a:t>
                      </a:r>
                      <a:endParaRPr lang="en-US" sz="900" b="0" i="0">
                        <a:solidFill>
                          <a:srgbClr val="0000FF"/>
                        </a:solidFill>
                        <a:effectLst/>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900">
                          <a:solidFill>
                            <a:srgbClr val="0000FF"/>
                          </a:solidFill>
                          <a:latin typeface="Roboto" panose="02000000000000000000" pitchFamily="2" charset="0"/>
                          <a:ea typeface="Roboto" panose="02000000000000000000" pitchFamily="2" charset="0"/>
                          <a:hlinkClick r:id="rId9">
                            <a:extLst>
                              <a:ext uri="{A12FA001-AC4F-418D-AE19-62706E023703}">
                                <ahyp:hlinkClr xmlns:ahyp="http://schemas.microsoft.com/office/drawing/2018/hyperlinkcolor" val="tx"/>
                              </a:ext>
                            </a:extLst>
                          </a:hlinkClick>
                        </a:rPr>
                        <a:t>I can save my work under a suitable title or name so that others know it belongs to me (e.g. filename, name on content).</a:t>
                      </a:r>
                      <a:endParaRPr lang="en-US" sz="900">
                        <a:solidFill>
                          <a:srgbClr val="0000FF"/>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kern="1200">
                          <a:solidFill>
                            <a:srgbClr val="0000FF"/>
                          </a:solidFill>
                          <a:latin typeface="Roboto" panose="02000000000000000000" pitchFamily="2" charset="0"/>
                          <a:ea typeface="Roboto" panose="02000000000000000000" pitchFamily="2" charset="0"/>
                          <a:cs typeface="+mn-cs"/>
                          <a:hlinkClick r:id="rId10">
                            <a:extLst>
                              <a:ext uri="{A12FA001-AC4F-418D-AE19-62706E023703}">
                                <ahyp:hlinkClr xmlns:ahyp="http://schemas.microsoft.com/office/drawing/2018/hyperlinkcolor" val="tx"/>
                              </a:ext>
                            </a:extLst>
                          </a:hlinkClick>
                        </a:rPr>
                        <a:t>I understand that work created by others does not belong to me even if I save a copy</a:t>
                      </a:r>
                      <a:endParaRPr lang="en-US" sz="900" kern="1200">
                        <a:solidFill>
                          <a:srgbClr val="0000FF"/>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553134">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To use the keyboard to edit text</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delete letters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open my work from a file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the arrow keys to move the cursor</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a:solidFill>
                          <a:srgbClr val="052264"/>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12">
                            <a:extLst>
                              <a:ext uri="{A12FA001-AC4F-418D-AE19-62706E023703}">
                                <ahyp:hlinkClr xmlns:ahyp="http://schemas.microsoft.com/office/drawing/2018/hyperlinkcolor" val="tx"/>
                              </a:ext>
                            </a:extLst>
                          </a:hlinkClick>
                        </a:rPr>
                        <a:t>To create rules for using technology responsibly</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discuss how we benefit from these rules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give examples of some of these rules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rules to keep us safe and healthy when we are using technology in and beyond the home</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kern="1200">
                          <a:solidFill>
                            <a:srgbClr val="0000FF"/>
                          </a:solidFill>
                          <a:latin typeface="Roboto" panose="02000000000000000000" pitchFamily="2" charset="0"/>
                          <a:ea typeface="Roboto" panose="02000000000000000000" pitchFamily="2" charset="0"/>
                          <a:cs typeface="+mn-cs"/>
                          <a:hlinkClick r:id="rId13">
                            <a:extLst>
                              <a:ext uri="{A12FA001-AC4F-418D-AE19-62706E023703}">
                                <ahyp:hlinkClr xmlns:ahyp="http://schemas.microsoft.com/office/drawing/2018/hyperlinkcolor" val="tx"/>
                              </a:ext>
                            </a:extLst>
                          </a:hlinkClick>
                        </a:rPr>
                        <a:t>If something happens that makes me feel sad, worried, uncomfortable or frightened I can give examples of when and how to speak to an adult I can trust and how they can help.</a:t>
                      </a:r>
                      <a:endParaRPr lang="en-US" sz="900" kern="1200">
                        <a:solidFill>
                          <a:srgbClr val="0000FF"/>
                        </a:solidFill>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kern="1200">
                          <a:solidFill>
                            <a:srgbClr val="0000FF"/>
                          </a:solidFill>
                          <a:latin typeface="Roboto" panose="02000000000000000000" pitchFamily="2" charset="0"/>
                          <a:ea typeface="Roboto" panose="02000000000000000000" pitchFamily="2" charset="0"/>
                          <a:cs typeface="+mn-cs"/>
                          <a:hlinkClick r:id="rId14">
                            <a:extLst>
                              <a:ext uri="{A12FA001-AC4F-418D-AE19-62706E023703}">
                                <ahyp:hlinkClr xmlns:ahyp="http://schemas.microsoft.com/office/drawing/2018/hyperlinkcolor" val="tx"/>
                              </a:ext>
                            </a:extLst>
                          </a:hlinkClick>
                        </a:rPr>
                        <a:t>I know how to get help from a trusted adult if we see content that makes us feel sad, uncomfortable, worried or frightened.</a:t>
                      </a:r>
                      <a:endParaRPr lang="en-US" sz="900" kern="1200">
                        <a:solidFill>
                          <a:srgbClr val="0000FF"/>
                        </a:solidFill>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kern="1200">
                          <a:solidFill>
                            <a:srgbClr val="0000FF"/>
                          </a:solidFill>
                          <a:latin typeface="Roboto" panose="02000000000000000000" pitchFamily="2" charset="0"/>
                          <a:ea typeface="Roboto" panose="02000000000000000000" pitchFamily="2" charset="0"/>
                          <a:cs typeface="+mn-cs"/>
                          <a:hlinkClick r:id="rId15">
                            <a:extLst>
                              <a:ext uri="{A12FA001-AC4F-418D-AE19-62706E023703}">
                                <ahyp:hlinkClr xmlns:ahyp="http://schemas.microsoft.com/office/drawing/2018/hyperlinkcolor" val="tx"/>
                              </a:ext>
                            </a:extLst>
                          </a:hlinkClick>
                        </a:rPr>
                        <a:t>I can explain rules to keep myself safe when using technology both in and beyond the home.</a:t>
                      </a:r>
                      <a:endParaRPr lang="en-US" sz="900" kern="1200">
                        <a:solidFill>
                          <a:srgbClr val="0000FF"/>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r h="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chemeClr val="bg1"/>
                          </a:solidFill>
                          <a:effectLst/>
                          <a:latin typeface="Roboto" panose="02000000000000000000" pitchFamily="2" charset="0"/>
                          <a:ea typeface="Roboto" panose="02000000000000000000" pitchFamily="2" charset="0"/>
                        </a:rPr>
                        <a:t>Additional E Safety Lesson</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endParaRPr lang="en-US" sz="900" b="0" i="1" u="none" strike="noStrike">
                        <a:solidFill>
                          <a:srgbClr val="052264"/>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u="none" strike="noStrike">
                          <a:solidFill>
                            <a:srgbClr val="0000FF"/>
                          </a:solidFill>
                          <a:effectLst/>
                          <a:latin typeface="Roboto" panose="02000000000000000000" pitchFamily="2" charset="0"/>
                          <a:ea typeface="Roboto" panose="02000000000000000000" pitchFamily="2" charset="0"/>
                          <a:hlinkClick r:id="rId16">
                            <a:extLst>
                              <a:ext uri="{A12FA001-AC4F-418D-AE19-62706E023703}">
                                <ahyp:hlinkClr xmlns:ahyp="http://schemas.microsoft.com/office/drawing/2018/hyperlinkcolor" val="tx"/>
                              </a:ext>
                            </a:extLst>
                          </a:hlinkClick>
                        </a:rPr>
                        <a:t>I can give simple examples of how to find information using digital technologies, e.g. search engines, voice activated searching.</a:t>
                      </a:r>
                      <a:endParaRPr lang="en-US" sz="900" b="0" i="0" u="none" strike="noStrike">
                        <a:solidFill>
                          <a:srgbClr val="0000FF"/>
                        </a:solidFill>
                        <a:effectLst/>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u="none" strike="noStrike">
                          <a:solidFill>
                            <a:srgbClr val="0000FF"/>
                          </a:solidFill>
                          <a:effectLst/>
                          <a:latin typeface="Roboto" panose="02000000000000000000" pitchFamily="2" charset="0"/>
                          <a:ea typeface="Roboto" panose="02000000000000000000" pitchFamily="2" charset="0"/>
                          <a:hlinkClick r:id="rId17">
                            <a:extLst>
                              <a:ext uri="{A12FA001-AC4F-418D-AE19-62706E023703}">
                                <ahyp:hlinkClr xmlns:ahyp="http://schemas.microsoft.com/office/drawing/2018/hyperlinkcolor" val="tx"/>
                              </a:ext>
                            </a:extLst>
                          </a:hlinkClick>
                        </a:rPr>
                        <a:t>I know / understand that we can encounter a range of things online including things we like and don’t like as well as things which are real or make believe / a joke.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3248025024"/>
                  </a:ext>
                </a:extLst>
              </a:tr>
            </a:tbl>
          </a:graphicData>
        </a:graphic>
      </p:graphicFrame>
    </p:spTree>
    <p:extLst>
      <p:ext uri="{BB962C8B-B14F-4D97-AF65-F5344CB8AC3E}">
        <p14:creationId xmlns:p14="http://schemas.microsoft.com/office/powerpoint/2010/main" val="1191194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1: Autumn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1: Autumn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Moving a robot</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4283599241"/>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500284">
                  <a:extLst>
                    <a:ext uri="{9D8B030D-6E8A-4147-A177-3AD203B41FA5}">
                      <a16:colId xmlns:a16="http://schemas.microsoft.com/office/drawing/2014/main" val="2704425779"/>
                    </a:ext>
                  </a:extLst>
                </a:gridCol>
                <a:gridCol w="4067226">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explain what a given command will do</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match a command to an outcome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predict the outcome of a command on a device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run a command on a device</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act out a given word</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follow an instruction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give directions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recall words that can be acted out</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combine forwards and backwards commands to make a sequence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compare forwards and backwards movements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predict the outcome of a sequence involving forwards and backwards commands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start a sequence from the same place</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combine four </a:t>
                      </a:r>
                      <a:b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b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direction commands to make sequences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compare left and right turns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experiment with turn and move commands to move a robot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predict the outcome of a sequence involving up to four commands</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plan a simple program</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choose the order of commands in a sequence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debug my program</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what my program should do</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find more than one solution to a problem</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several possible solutions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plan two programs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two different programs to get to the same place</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368925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1: Spring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1: Spring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Digital painting</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2750472230"/>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describe what different freehand </a:t>
                      </a:r>
                      <a:br>
                        <a:rPr lang="en-US"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br>
                      <a:r>
                        <a:rPr lang="en-US"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tools do</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draw lines on a screen and explain which tools I used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make marks on a screen and explain which tools I used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the paint tools to draw a picture</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use the shape tool and the line tools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make marks with the square and line tools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the shape and line tools effectively</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the shape and line tools to recreate the work of an artist</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make careful choices when painting a digital picture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choose appropriate shapes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create a picture in the style of an artist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make appropriate colour choices</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explain why I chose the tools I used</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choose appropriate paint tools and colours to recreate the work of an artist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say which tools were helpful and why</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know that different paint tools do different jobs</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use a computer on my own to paint a picture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change the colour and brush sizes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make dots of colour on the page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dots of colour to create a picture in the style of an artist on my own</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compare painting a picture on a computer and on paper</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that pictures can be made in lots of different ways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say whether I prefer painting using a computer or using paper</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spot the differences between painting on a computer and on paper</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379232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1: Spring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1: Spring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Grouping data</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1000478216"/>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label objects</a:t>
                      </a:r>
                      <a:endParaRPr lang="en-GB"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describe objects using labels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the label for a group of objects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match objects to groups</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identify that objects can be counted</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count a group of objects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count objects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group objects</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describe objects in different ways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describe a property of an object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describe an object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find objects with similar properties</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count objects with the same properties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count how many objects share a property</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group objects in more than one way</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group similar objects</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compare groups of objects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choose how to group objects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describe groups of objects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record how many objects are in a group</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answer questions about groups of objects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compare groups of objects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decide how to group objects to answer a question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record and share what I have found</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345354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1: Summer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1: Summer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Introduction to animation</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3042348272"/>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choose a command for a given purpose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compare different programming tools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find which commands move a sprite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commands to move a sprite</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show that a series of commands can be joined together</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run my program</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a start block in a program</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more than one block by joining them together</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identify the effect of changing a value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change the value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find blocks which have numbers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say what happens when I change a value</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explain that each sprite has its own instructions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add blocks to each of my sprites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delete a sprite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show that a project can include more than one sprite</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design the parts of a project</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choose appropriate artwork for my project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create an algorithm for each sprite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decide how each sprite will move</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use my algorithm to create a program</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add programming blocks based on my algorithm</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test the programs I have created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sprites which match my design</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4225507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1: Summer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1: Summer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Desktop publishing</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3882607336"/>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use a computer to write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and find keys on a keyboard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open a word processor</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recognise keys on a keyboard</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add and remove text on a computer</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enter text into a computer</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backspace to remove text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letter, number, and space keys</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identify that the look of text can be changed on a computer</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what the keys that I have learnt about already do</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the toolbar and use bold, italic, and underline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type capital letters</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make careful choices when changing text</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change the font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select a word by double-clicking</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select all of the text by clicking and dragging</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explain why I used the tools that I chose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decide if my changes have improved my writing</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say what tool I used to change the text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‘undo’ to remove changes</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compare writing on a computer with writing on paper</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compare using a computer with using a pencil and paper</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say which method I like best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write a message on a computer and on paper</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1186980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BE74F-B9AD-4C9D-B19D-E466BC998FE8}"/>
              </a:ext>
            </a:extLst>
          </p:cNvPr>
          <p:cNvSpPr>
            <a:spLocks noGrp="1"/>
          </p:cNvSpPr>
          <p:nvPr>
            <p:ph type="body" sz="quarter" idx="10"/>
          </p:nvPr>
        </p:nvSpPr>
        <p:spPr/>
        <p:txBody>
          <a:bodyPr/>
          <a:lstStyle/>
          <a:p>
            <a:r>
              <a:rPr lang="en-US" altLang="en-US"/>
              <a:t>Year 1: </a:t>
            </a:r>
            <a:r>
              <a:rPr lang="en-US" altLang="en-US">
                <a:ln w="12700">
                  <a:solidFill>
                    <a:schemeClr val="accent1"/>
                  </a:solidFill>
                </a:ln>
                <a:solidFill>
                  <a:schemeClr val="accent1"/>
                </a:solidFill>
              </a:rPr>
              <a:t>PSHE</a:t>
            </a:r>
            <a:r>
              <a:rPr lang="en-US" altLang="en-US"/>
              <a:t> </a:t>
            </a:r>
            <a:r>
              <a:rPr lang="en-US" altLang="en-US">
                <a:ln w="12700">
                  <a:solidFill>
                    <a:schemeClr val="accent1"/>
                  </a:solidFill>
                </a:ln>
                <a:solidFill>
                  <a:schemeClr val="accent1"/>
                </a:solidFill>
              </a:rPr>
              <a:t>e-Safety unit</a:t>
            </a:r>
            <a:endParaRPr lang="en-GB">
              <a:ln w="12700">
                <a:solidFill>
                  <a:schemeClr val="accent1"/>
                </a:solidFill>
              </a:ln>
              <a:solidFill>
                <a:schemeClr val="accent1"/>
              </a:solidFill>
            </a:endParaRPr>
          </a:p>
        </p:txBody>
      </p:sp>
      <p:graphicFrame>
        <p:nvGraphicFramePr>
          <p:cNvPr id="47" name="Table 46">
            <a:extLst>
              <a:ext uri="{FF2B5EF4-FFF2-40B4-BE49-F238E27FC236}">
                <a16:creationId xmlns:a16="http://schemas.microsoft.com/office/drawing/2014/main" id="{6FB837BD-CA26-4BBF-868A-41A2769C8146}"/>
              </a:ext>
            </a:extLst>
          </p:cNvPr>
          <p:cNvGraphicFramePr>
            <a:graphicFrameLocks noGrp="1"/>
          </p:cNvGraphicFramePr>
          <p:nvPr>
            <p:extLst>
              <p:ext uri="{D42A27DB-BD31-4B8C-83A1-F6EECF244321}">
                <p14:modId xmlns:p14="http://schemas.microsoft.com/office/powerpoint/2010/main" val="738402439"/>
              </p:ext>
            </p:extLst>
          </p:nvPr>
        </p:nvGraphicFramePr>
        <p:xfrm>
          <a:off x="232408" y="893429"/>
          <a:ext cx="9175752" cy="531432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1480092309"/>
                    </a:ext>
                  </a:extLst>
                </a:gridCol>
                <a:gridCol w="2497992">
                  <a:extLst>
                    <a:ext uri="{9D8B030D-6E8A-4147-A177-3AD203B41FA5}">
                      <a16:colId xmlns:a16="http://schemas.microsoft.com/office/drawing/2014/main" val="2198985370"/>
                    </a:ext>
                  </a:extLst>
                </a:gridCol>
                <a:gridCol w="6461760">
                  <a:extLst>
                    <a:ext uri="{9D8B030D-6E8A-4147-A177-3AD203B41FA5}">
                      <a16:colId xmlns:a16="http://schemas.microsoft.com/office/drawing/2014/main" val="2704425779"/>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lnSpc>
                          <a:spcPct val="100000"/>
                        </a:lnSpc>
                        <a:spcAft>
                          <a:spcPts val="0"/>
                        </a:spcAft>
                      </a:pPr>
                      <a:r>
                        <a:rPr lang="en-US" sz="1000">
                          <a:solidFill>
                            <a:srgbClr val="323232"/>
                          </a:solidFill>
                          <a:latin typeface="ABeeZee" panose="02000000000000000000" pitchFamily="2" charset="0"/>
                          <a:ea typeface="Roboto" panose="02000000000000000000" pitchFamily="2" charset="0"/>
                          <a:cs typeface="Open Sans" panose="020B0606030504020204" pitchFamily="34" charset="0"/>
                        </a:rPr>
                        <a:t>Lesson Title</a:t>
                      </a:r>
                      <a:endParaRPr lang="en-GB" sz="1000">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b="1" kern="1200">
                          <a:solidFill>
                            <a:schemeClr val="bg1"/>
                          </a:solidFill>
                          <a:latin typeface="ABeeZee" panose="02000000000000000000" pitchFamily="2" charset="0"/>
                          <a:ea typeface="+mn-ea"/>
                          <a:cs typeface="+mn-cs"/>
                        </a:rPr>
                        <a:t>e-Safety success criteria </a:t>
                      </a:r>
                      <a:r>
                        <a:rPr lang="en-GB" sz="1000" b="0" kern="1200">
                          <a:solidFill>
                            <a:schemeClr val="bg1"/>
                          </a:solidFill>
                          <a:latin typeface="ABeeZee" panose="02000000000000000000" pitchFamily="2" charset="0"/>
                          <a:ea typeface="+mn-ea"/>
                          <a:cs typeface="+mn-cs"/>
                        </a:rPr>
                        <a:t>[&amp; Project Evolve resources]</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100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r>
                        <a:rPr lang="en-GB" sz="1000" b="1">
                          <a:solidFill>
                            <a:schemeClr val="bg1"/>
                          </a:solidFill>
                          <a:latin typeface="Roboto" panose="02000000000000000000" pitchFamily="2" charset="0"/>
                          <a:ea typeface="Roboto" panose="02000000000000000000" pitchFamily="2" charset="0"/>
                        </a:rPr>
                        <a:t>Self image and identity</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1000">
                          <a:solidFill>
                            <a:srgbClr val="0000FF"/>
                          </a:solidFill>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I can </a:t>
                      </a:r>
                      <a:r>
                        <a:rPr lang="en-US" sz="1000" err="1">
                          <a:solidFill>
                            <a:srgbClr val="0000FF"/>
                          </a:solidFill>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recognise</a:t>
                      </a:r>
                      <a:r>
                        <a:rPr lang="en-US" sz="1000">
                          <a:solidFill>
                            <a:srgbClr val="0000FF"/>
                          </a:solidFill>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 that there may be people online who could make someone feel sad, embarrassed or upset</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100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r>
                        <a:rPr lang="en-GB" sz="1000" b="1">
                          <a:solidFill>
                            <a:schemeClr val="bg1"/>
                          </a:solidFill>
                          <a:latin typeface="Roboto" panose="02000000000000000000" pitchFamily="2" charset="0"/>
                          <a:ea typeface="Roboto" panose="02000000000000000000" pitchFamily="2" charset="0"/>
                        </a:rPr>
                        <a:t>Online relationships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a:solidFill>
                            <a:srgbClr val="0000FF"/>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I can give examples of when I should ask permission to do something online and explain why this is important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a:solidFill>
                            <a:srgbClr val="0000FF"/>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I can use the internet with adult support to communicate with people I know (e.g. video call apps or services)..</a:t>
                      </a:r>
                      <a:endParaRPr lang="en-US" sz="1000">
                        <a:solidFill>
                          <a:srgbClr val="0000FF"/>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a:solidFill>
                            <a:srgbClr val="0000FF"/>
                          </a:solidFill>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I can explain why it is important to be considerate and kind to people online and to respect their choices.</a:t>
                      </a:r>
                      <a:endParaRPr lang="en-US" sz="1000">
                        <a:solidFill>
                          <a:srgbClr val="0000FF"/>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a:solidFill>
                            <a:srgbClr val="0000FF"/>
                          </a:solidFill>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I can explain why things one person finds funny or sad online may not always be seen in the same way by others.</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100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r>
                        <a:rPr lang="en-GB" sz="1000" b="1">
                          <a:solidFill>
                            <a:schemeClr val="bg1"/>
                          </a:solidFill>
                          <a:latin typeface="Roboto" panose="02000000000000000000" pitchFamily="2" charset="0"/>
                          <a:ea typeface="Roboto" panose="02000000000000000000" pitchFamily="2" charset="0"/>
                        </a:rPr>
                        <a:t>Online reputation</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1000" kern="1200">
                          <a:solidFill>
                            <a:srgbClr val="0000FF"/>
                          </a:solidFill>
                          <a:latin typeface="Roboto" panose="02000000000000000000" pitchFamily="2" charset="0"/>
                          <a:ea typeface="Roboto" panose="02000000000000000000" pitchFamily="2" charset="0"/>
                          <a:cs typeface="+mn-cs"/>
                          <a:hlinkClick r:id="rId7">
                            <a:extLst>
                              <a:ext uri="{A12FA001-AC4F-418D-AE19-62706E023703}">
                                <ahyp:hlinkClr xmlns:ahyp="http://schemas.microsoft.com/office/drawing/2018/hyperlinkcolor" val="tx"/>
                              </a:ext>
                            </a:extLst>
                          </a:hlinkClick>
                        </a:rPr>
                        <a:t>I can </a:t>
                      </a:r>
                      <a:r>
                        <a:rPr lang="en-US" sz="1000" kern="1200" err="1">
                          <a:solidFill>
                            <a:srgbClr val="0000FF"/>
                          </a:solidFill>
                          <a:latin typeface="Roboto" panose="02000000000000000000" pitchFamily="2" charset="0"/>
                          <a:ea typeface="Roboto" panose="02000000000000000000" pitchFamily="2" charset="0"/>
                          <a:cs typeface="+mn-cs"/>
                          <a:hlinkClick r:id="rId7">
                            <a:extLst>
                              <a:ext uri="{A12FA001-AC4F-418D-AE19-62706E023703}">
                                <ahyp:hlinkClr xmlns:ahyp="http://schemas.microsoft.com/office/drawing/2018/hyperlinkcolor" val="tx"/>
                              </a:ext>
                            </a:extLst>
                          </a:hlinkClick>
                        </a:rPr>
                        <a:t>recognise</a:t>
                      </a:r>
                      <a:r>
                        <a:rPr lang="en-US" sz="1000" kern="1200">
                          <a:solidFill>
                            <a:srgbClr val="0000FF"/>
                          </a:solidFill>
                          <a:latin typeface="Roboto" panose="02000000000000000000" pitchFamily="2" charset="0"/>
                          <a:ea typeface="Roboto" panose="02000000000000000000" pitchFamily="2" charset="0"/>
                          <a:cs typeface="+mn-cs"/>
                          <a:hlinkClick r:id="rId7">
                            <a:extLst>
                              <a:ext uri="{A12FA001-AC4F-418D-AE19-62706E023703}">
                                <ahyp:hlinkClr xmlns:ahyp="http://schemas.microsoft.com/office/drawing/2018/hyperlinkcolor" val="tx"/>
                              </a:ext>
                            </a:extLst>
                          </a:hlinkClick>
                        </a:rPr>
                        <a:t> that information can stay online and could be copied</a:t>
                      </a:r>
                    </a:p>
                    <a:p>
                      <a:pPr marL="72000" indent="-72000">
                        <a:spcAft>
                          <a:spcPts val="200"/>
                        </a:spcAft>
                        <a:buFont typeface="Arial" panose="020B0604020202020204" pitchFamily="34" charset="0"/>
                        <a:buChar char="•"/>
                      </a:pPr>
                      <a:r>
                        <a:rPr lang="en-US" sz="1000" kern="1200">
                          <a:solidFill>
                            <a:srgbClr val="0000FF"/>
                          </a:solidFill>
                          <a:latin typeface="Roboto" panose="02000000000000000000" pitchFamily="2" charset="0"/>
                          <a:ea typeface="Roboto" panose="02000000000000000000" pitchFamily="2" charset="0"/>
                          <a:cs typeface="+mn-cs"/>
                          <a:hlinkClick r:id="rId8">
                            <a:extLst>
                              <a:ext uri="{A12FA001-AC4F-418D-AE19-62706E023703}">
                                <ahyp:hlinkClr xmlns:ahyp="http://schemas.microsoft.com/office/drawing/2018/hyperlinkcolor" val="tx"/>
                              </a:ext>
                            </a:extLst>
                          </a:hlinkClick>
                        </a:rPr>
                        <a:t>I can describe what information I should not put online without asking a trusted adult first..</a:t>
                      </a:r>
                      <a:endParaRPr lang="en-US" sz="1000" kern="1200">
                        <a:solidFill>
                          <a:srgbClr val="0000FF"/>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100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r>
                        <a:rPr lang="en-GB" sz="1000" b="1">
                          <a:solidFill>
                            <a:schemeClr val="bg1"/>
                          </a:solidFill>
                          <a:latin typeface="Roboto" panose="02000000000000000000" pitchFamily="2" charset="0"/>
                          <a:ea typeface="Roboto" panose="02000000000000000000" pitchFamily="2" charset="0"/>
                        </a:rPr>
                        <a:t>Online bullying </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1000">
                          <a:solidFill>
                            <a:srgbClr val="0000FF"/>
                          </a:solidFill>
                          <a:latin typeface="Roboto" panose="02000000000000000000" pitchFamily="2" charset="0"/>
                          <a:ea typeface="Roboto" panose="02000000000000000000" pitchFamily="2" charset="0"/>
                          <a:hlinkClick r:id="rId9">
                            <a:extLst>
                              <a:ext uri="{A12FA001-AC4F-418D-AE19-62706E023703}">
                                <ahyp:hlinkClr xmlns:ahyp="http://schemas.microsoft.com/office/drawing/2018/hyperlinkcolor" val="tx"/>
                              </a:ext>
                            </a:extLst>
                          </a:hlinkClick>
                        </a:rPr>
                        <a:t>I can describe how to behave online in ways that do not upset others and can give examples.</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1008000">
                <a:tc>
                  <a:txBody>
                    <a:bodyPr/>
                    <a:lstStyle/>
                    <a:p>
                      <a:pP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200"/>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r>
                        <a:rPr lang="en-US" sz="1000" b="1">
                          <a:solidFill>
                            <a:schemeClr val="bg1"/>
                          </a:solidFill>
                          <a:latin typeface="Roboto" panose="02000000000000000000" pitchFamily="2" charset="0"/>
                          <a:ea typeface="Roboto" panose="02000000000000000000" pitchFamily="2" charset="0"/>
                        </a:rPr>
                        <a:t>Privacy and security </a:t>
                      </a:r>
                      <a:endParaRPr lang="en-GB" sz="1000" b="1">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1000">
                          <a:solidFill>
                            <a:srgbClr val="0000FF"/>
                          </a:solidFill>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I can </a:t>
                      </a:r>
                      <a:r>
                        <a:rPr lang="en-US" sz="1000" err="1">
                          <a:solidFill>
                            <a:srgbClr val="0000FF"/>
                          </a:solidFill>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recognise</a:t>
                      </a:r>
                      <a:r>
                        <a:rPr lang="en-US" sz="1000">
                          <a:solidFill>
                            <a:srgbClr val="0000FF"/>
                          </a:solidFill>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 more detailed examples of information that is personal to someone (</a:t>
                      </a:r>
                      <a:r>
                        <a:rPr lang="en-US" sz="1000" err="1">
                          <a:solidFill>
                            <a:srgbClr val="0000FF"/>
                          </a:solidFill>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e.g</a:t>
                      </a:r>
                      <a:r>
                        <a:rPr lang="en-US" sz="1000">
                          <a:solidFill>
                            <a:srgbClr val="0000FF"/>
                          </a:solidFill>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 where someone lives and goes to school, family names).</a:t>
                      </a:r>
                      <a:endParaRPr lang="en-US"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1000">
                          <a:solidFill>
                            <a:srgbClr val="0000FF"/>
                          </a:solidFill>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I can explain why it is important to always ask a trusted adult before sharing any personal information online, belonging to myself or others.</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394473738"/>
                  </a:ext>
                </a:extLst>
              </a:tr>
            </a:tbl>
          </a:graphicData>
        </a:graphic>
      </p:graphicFrame>
    </p:spTree>
    <p:extLst>
      <p:ext uri="{BB962C8B-B14F-4D97-AF65-F5344CB8AC3E}">
        <p14:creationId xmlns:p14="http://schemas.microsoft.com/office/powerpoint/2010/main" val="1931277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2: Autumn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2: Autumn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IT around us</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524739619"/>
              </p:ext>
            </p:extLst>
          </p:nvPr>
        </p:nvGraphicFramePr>
        <p:xfrm>
          <a:off x="232409" y="893429"/>
          <a:ext cx="9173733" cy="5280921"/>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485208">
                  <a:extLst>
                    <a:ext uri="{9D8B030D-6E8A-4147-A177-3AD203B41FA5}">
                      <a16:colId xmlns:a16="http://schemas.microsoft.com/office/drawing/2014/main" val="2704425779"/>
                    </a:ext>
                  </a:extLst>
                </a:gridCol>
                <a:gridCol w="4082302">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497611">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85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recognise the uses and features of information technology</a:t>
                      </a:r>
                      <a:endParaRPr lang="en-US" sz="85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describe some uses of computers</a:t>
                      </a:r>
                    </a:p>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identify examples of computers</a:t>
                      </a:r>
                    </a:p>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identify that a computer is a part of information technology</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850">
                        <a:solidFill>
                          <a:srgbClr val="052264"/>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43688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85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identify information technology in the home</a:t>
                      </a:r>
                      <a:endParaRPr lang="en-US" sz="85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explain the purpose of information technology in the home</a:t>
                      </a:r>
                    </a:p>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move and resize images</a:t>
                      </a:r>
                    </a:p>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open a file</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kern="1200">
                          <a:solidFill>
                            <a:schemeClr val="bg1"/>
                          </a:solidFill>
                          <a:latin typeface="Roboto" panose="02000000000000000000" pitchFamily="2" charset="0"/>
                          <a:ea typeface="Roboto" panose="02000000000000000000" pitchFamily="2" charset="0"/>
                          <a:cs typeface="+mn-cs"/>
                        </a:rPr>
                        <a:t>Prior to pupils logging onto the computer: </a:t>
                      </a:r>
                      <a:r>
                        <a:rPr lang="en-US" sz="850" kern="1200">
                          <a:solidFill>
                            <a:srgbClr val="0000FF"/>
                          </a:solidFill>
                          <a:latin typeface="Roboto" panose="02000000000000000000" pitchFamily="2" charset="0"/>
                          <a:ea typeface="Roboto" panose="02000000000000000000" pitchFamily="2" charset="0"/>
                          <a:cs typeface="+mn-cs"/>
                          <a:hlinkClick r:id="rId4">
                            <a:extLst>
                              <a:ext uri="{A12FA001-AC4F-418D-AE19-62706E023703}">
                                <ahyp:hlinkClr xmlns:ahyp="http://schemas.microsoft.com/office/drawing/2018/hyperlinkcolor" val="tx"/>
                              </a:ext>
                            </a:extLst>
                          </a:hlinkClick>
                        </a:rPr>
                        <a:t>I can explain how passwords can be used to protect information, accounts and devices.</a:t>
                      </a:r>
                      <a:endParaRPr lang="en-GB" sz="850" kern="1200">
                        <a:solidFill>
                          <a:srgbClr val="0000FF"/>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44831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85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identify information technology beyond school</a:t>
                      </a:r>
                      <a:endParaRPr lang="en-US" sz="85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compare types of information technology</a:t>
                      </a:r>
                    </a:p>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find examples of information technology</a:t>
                      </a:r>
                    </a:p>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talk about uses of information technology</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50">
                          <a:solidFill>
                            <a:srgbClr val="0000FF"/>
                          </a:solidFill>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I can explain how some people may have devices in their homes connected to the internet and give examples (e.g. lights, fridges, toys, televisions).</a:t>
                      </a:r>
                      <a:endParaRPr lang="en-US" sz="85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43688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85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explain how information technology benefits us</a:t>
                      </a:r>
                      <a:endParaRPr lang="en-US" sz="85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demonstrate how information technology is used in a shop</a:t>
                      </a:r>
                    </a:p>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explain how information technology helps people</a:t>
                      </a:r>
                    </a:p>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recognise that information technology can be connected</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50" kern="1200">
                          <a:solidFill>
                            <a:srgbClr val="0000FF"/>
                          </a:solidFill>
                          <a:latin typeface="Roboto" panose="02000000000000000000" pitchFamily="2" charset="0"/>
                          <a:ea typeface="Roboto" panose="02000000000000000000" pitchFamily="2" charset="0"/>
                          <a:cs typeface="+mn-cs"/>
                          <a:hlinkClick r:id="rId8">
                            <a:extLst>
                              <a:ext uri="{A12FA001-AC4F-418D-AE19-62706E023703}">
                                <ahyp:hlinkClr xmlns:ahyp="http://schemas.microsoft.com/office/drawing/2018/hyperlinkcolor" val="tx"/>
                              </a:ext>
                            </a:extLst>
                          </a:hlinkClick>
                        </a:rPr>
                        <a:t>I can explain simple guidance for using technology in different environments and settings e.g. accessing online technologies in public places and the home environment. </a:t>
                      </a:r>
                      <a:endParaRPr lang="en-US" sz="850" kern="1200">
                        <a:solidFill>
                          <a:srgbClr val="0000FF"/>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46394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850" b="0" i="0" u="none" strike="noStrike">
                          <a:solidFill>
                            <a:srgbClr val="0000FF"/>
                          </a:solidFill>
                          <a:effectLst/>
                          <a:latin typeface="Roboto" panose="02000000000000000000" pitchFamily="2" charset="0"/>
                          <a:ea typeface="Roboto" panose="02000000000000000000" pitchFamily="2" charset="0"/>
                          <a:hlinkClick r:id="rId9">
                            <a:extLst>
                              <a:ext uri="{A12FA001-AC4F-418D-AE19-62706E023703}">
                                <ahyp:hlinkClr xmlns:ahyp="http://schemas.microsoft.com/office/drawing/2018/hyperlinkcolor" val="tx"/>
                              </a:ext>
                            </a:extLst>
                          </a:hlinkClick>
                        </a:rPr>
                        <a:t>To show how to use information technology safely</a:t>
                      </a:r>
                      <a:endParaRPr lang="en-US" sz="85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list different uses of information technology</a:t>
                      </a:r>
                    </a:p>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recognise how to use information technology responsibly</a:t>
                      </a:r>
                    </a:p>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say how those rules/guides can help me</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50">
                          <a:solidFill>
                            <a:srgbClr val="0000FF"/>
                          </a:solidFill>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I can say how those rules / guides can help anyone accessing online technologies</a:t>
                      </a:r>
                      <a:endParaRPr lang="en-US" sz="85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70104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850" b="0" i="0" u="none" strike="noStrike">
                          <a:solidFill>
                            <a:srgbClr val="0000FF"/>
                          </a:solidFill>
                          <a:effectLst/>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To </a:t>
                      </a:r>
                      <a:r>
                        <a:rPr lang="en-US" sz="850" b="0" i="0" u="none" strike="noStrike" err="1">
                          <a:solidFill>
                            <a:srgbClr val="0000FF"/>
                          </a:solidFill>
                          <a:effectLst/>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recognise</a:t>
                      </a:r>
                      <a:r>
                        <a:rPr lang="en-US" sz="850" b="0" i="0" u="none" strike="noStrike">
                          <a:solidFill>
                            <a:srgbClr val="0000FF"/>
                          </a:solidFill>
                          <a:effectLst/>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 that choices are made when using information technology</a:t>
                      </a:r>
                      <a:endParaRPr lang="en-US" sz="85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enjoy a variety of activities</a:t>
                      </a:r>
                    </a:p>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explain simple guidance for using information technology in different environments and settings</a:t>
                      </a:r>
                    </a:p>
                    <a:p>
                      <a:pPr marL="72000" indent="-72000" algn="l" fontAlgn="b">
                        <a:spcAft>
                          <a:spcPts val="200"/>
                        </a:spcAft>
                        <a:buFont typeface="Arial" panose="020B0604020202020204" pitchFamily="34" charset="0"/>
                        <a:buChar char="•"/>
                      </a:pPr>
                      <a:r>
                        <a:rPr lang="en-US" sz="850" b="0" i="0" u="none" strike="noStrike">
                          <a:solidFill>
                            <a:schemeClr val="bg1"/>
                          </a:solidFill>
                          <a:effectLst/>
                          <a:latin typeface="Roboto" panose="02000000000000000000" pitchFamily="2" charset="0"/>
                          <a:ea typeface="Roboto" panose="02000000000000000000" pitchFamily="2" charset="0"/>
                        </a:rPr>
                        <a:t>I can identify the choices that I make when using information technology</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50" kern="1200">
                        <a:solidFill>
                          <a:srgbClr val="052264"/>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r h="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850" b="1" i="0" u="none" strike="noStrike">
                          <a:solidFill>
                            <a:schemeClr val="bg1"/>
                          </a:solidFill>
                          <a:effectLst/>
                          <a:latin typeface="Roboto" panose="02000000000000000000" pitchFamily="2" charset="0"/>
                          <a:ea typeface="Roboto" panose="02000000000000000000" pitchFamily="2" charset="0"/>
                        </a:rPr>
                        <a:t>Additional e-Safety lesson</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lgn="l" fontAlgn="b">
                        <a:spcAft>
                          <a:spcPts val="200"/>
                        </a:spcAft>
                        <a:buFont typeface="Arial" panose="020B0604020202020204" pitchFamily="34" charset="0"/>
                        <a:buNone/>
                      </a:pPr>
                      <a:r>
                        <a:rPr lang="en-US" sz="850" b="0" i="1" u="none" strike="noStrike">
                          <a:solidFill>
                            <a:schemeClr val="bg1"/>
                          </a:solidFill>
                          <a:effectLst/>
                          <a:latin typeface="Roboto" panose="02000000000000000000" pitchFamily="2" charset="0"/>
                          <a:ea typeface="Roboto" panose="02000000000000000000" pitchFamily="2" charset="0"/>
                        </a:rPr>
                        <a:t>Online relationships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kern="1200">
                          <a:solidFill>
                            <a:srgbClr val="0000FF"/>
                          </a:solidFill>
                          <a:latin typeface="Roboto" panose="02000000000000000000" pitchFamily="2" charset="0"/>
                          <a:ea typeface="Roboto" panose="02000000000000000000" pitchFamily="2" charset="0"/>
                          <a:cs typeface="+mn-cs"/>
                          <a:hlinkClick r:id="rId12">
                            <a:extLst>
                              <a:ext uri="{A12FA001-AC4F-418D-AE19-62706E023703}">
                                <ahyp:hlinkClr xmlns:ahyp="http://schemas.microsoft.com/office/drawing/2018/hyperlinkcolor" val="tx"/>
                              </a:ext>
                            </a:extLst>
                          </a:hlinkClick>
                        </a:rPr>
                        <a:t>I can give examples of how someone might use technology to communicate with others they don’t also know offline and explain why this might be risky. (e.g. email, online gaming, a pen-pal in another school / country).</a:t>
                      </a:r>
                      <a:endParaRPr lang="en-US" sz="850" kern="1200">
                        <a:solidFill>
                          <a:srgbClr val="0000FF"/>
                        </a:solidFill>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kern="1200">
                          <a:solidFill>
                            <a:srgbClr val="0000FF"/>
                          </a:solidFill>
                          <a:latin typeface="Roboto" panose="02000000000000000000" pitchFamily="2" charset="0"/>
                          <a:ea typeface="Roboto" panose="02000000000000000000" pitchFamily="2" charset="0"/>
                          <a:cs typeface="+mn-cs"/>
                          <a:hlinkClick r:id="rId13">
                            <a:extLst>
                              <a:ext uri="{A12FA001-AC4F-418D-AE19-62706E023703}">
                                <ahyp:hlinkClr xmlns:ahyp="http://schemas.microsoft.com/office/drawing/2018/hyperlinkcolor" val="tx"/>
                              </a:ext>
                            </a:extLst>
                          </a:hlinkClick>
                        </a:rPr>
                        <a:t>I can describe different ways to ask for, give, or deny my permission online and can identify who can help me if I am not sure.</a:t>
                      </a:r>
                      <a:endParaRPr lang="en-US" sz="850" kern="1200">
                        <a:solidFill>
                          <a:srgbClr val="0000FF"/>
                        </a:solidFill>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kern="1200">
                          <a:solidFill>
                            <a:srgbClr val="0000FF"/>
                          </a:solidFill>
                          <a:latin typeface="Roboto" panose="02000000000000000000" pitchFamily="2" charset="0"/>
                          <a:ea typeface="Roboto" panose="02000000000000000000" pitchFamily="2" charset="0"/>
                          <a:cs typeface="+mn-cs"/>
                          <a:hlinkClick r:id="rId14">
                            <a:extLst>
                              <a:ext uri="{A12FA001-AC4F-418D-AE19-62706E023703}">
                                <ahyp:hlinkClr xmlns:ahyp="http://schemas.microsoft.com/office/drawing/2018/hyperlinkcolor" val="tx"/>
                              </a:ext>
                            </a:extLst>
                          </a:hlinkClick>
                        </a:rPr>
                        <a:t>I can explain why I have a right to say ‘no’ or ‘I will have to ask someone’. I can explain who can help me if I feel under pressure to agree to something I am unsure about or don’t want to do.</a:t>
                      </a:r>
                      <a:endParaRPr lang="en-US" sz="850" kern="1200">
                        <a:solidFill>
                          <a:srgbClr val="0000FF"/>
                        </a:solidFill>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kern="1200">
                          <a:solidFill>
                            <a:srgbClr val="0000FF"/>
                          </a:solidFill>
                          <a:latin typeface="Roboto" panose="02000000000000000000" pitchFamily="2" charset="0"/>
                          <a:ea typeface="Roboto" panose="02000000000000000000" pitchFamily="2" charset="0"/>
                          <a:cs typeface="+mn-cs"/>
                          <a:hlinkClick r:id="rId15">
                            <a:extLst>
                              <a:ext uri="{A12FA001-AC4F-418D-AE19-62706E023703}">
                                <ahyp:hlinkClr xmlns:ahyp="http://schemas.microsoft.com/office/drawing/2018/hyperlinkcolor" val="tx"/>
                              </a:ext>
                            </a:extLst>
                          </a:hlinkClick>
                        </a:rPr>
                        <a:t>I can identify who can help me if something happens online without my consent.</a:t>
                      </a:r>
                      <a:endParaRPr lang="en-US" sz="850" kern="1200">
                        <a:solidFill>
                          <a:srgbClr val="0000FF"/>
                        </a:solidFill>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kern="1200">
                          <a:solidFill>
                            <a:srgbClr val="0000FF"/>
                          </a:solidFill>
                          <a:latin typeface="Roboto" panose="02000000000000000000" pitchFamily="2" charset="0"/>
                          <a:ea typeface="Roboto" panose="02000000000000000000" pitchFamily="2" charset="0"/>
                          <a:cs typeface="+mn-cs"/>
                          <a:hlinkClick r:id="rId16">
                            <a:extLst>
                              <a:ext uri="{A12FA001-AC4F-418D-AE19-62706E023703}">
                                <ahyp:hlinkClr xmlns:ahyp="http://schemas.microsoft.com/office/drawing/2018/hyperlinkcolor" val="tx"/>
                              </a:ext>
                            </a:extLst>
                          </a:hlinkClick>
                        </a:rPr>
                        <a:t>I can explain how it may make others feel if I do not ask their permission or ignore their answers before sharing something about them online.</a:t>
                      </a:r>
                      <a:endParaRPr lang="en-US" sz="850" kern="1200">
                        <a:solidFill>
                          <a:srgbClr val="0000FF"/>
                        </a:solidFill>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kern="1200">
                          <a:solidFill>
                            <a:srgbClr val="0000FF"/>
                          </a:solidFill>
                          <a:latin typeface="Roboto" panose="02000000000000000000" pitchFamily="2" charset="0"/>
                          <a:ea typeface="Roboto" panose="02000000000000000000" pitchFamily="2" charset="0"/>
                          <a:cs typeface="+mn-cs"/>
                          <a:hlinkClick r:id="rId17">
                            <a:extLst>
                              <a:ext uri="{A12FA001-AC4F-418D-AE19-62706E023703}">
                                <ahyp:hlinkClr xmlns:ahyp="http://schemas.microsoft.com/office/drawing/2018/hyperlinkcolor" val="tx"/>
                              </a:ext>
                            </a:extLst>
                          </a:hlinkClick>
                        </a:rPr>
                        <a:t>I can explain why I should always ask a trusted adult before clicking ‘yes’, ‘agree’ or ‘accept’ online</a:t>
                      </a:r>
                      <a:endParaRPr lang="en-US" sz="850" kern="1200">
                        <a:solidFill>
                          <a:srgbClr val="0000FF"/>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3248025024"/>
                  </a:ext>
                </a:extLst>
              </a:tr>
            </a:tbl>
          </a:graphicData>
        </a:graphic>
      </p:graphicFrame>
    </p:spTree>
    <p:extLst>
      <p:ext uri="{BB962C8B-B14F-4D97-AF65-F5344CB8AC3E}">
        <p14:creationId xmlns:p14="http://schemas.microsoft.com/office/powerpoint/2010/main" val="389966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FFCA21-DB83-4D14-8525-9343E5647B3C}"/>
              </a:ext>
            </a:extLst>
          </p:cNvPr>
          <p:cNvSpPr>
            <a:spLocks noGrp="1"/>
          </p:cNvSpPr>
          <p:nvPr>
            <p:ph type="body" sz="quarter" idx="10"/>
          </p:nvPr>
        </p:nvSpPr>
        <p:spPr/>
        <p:txBody>
          <a:bodyPr/>
          <a:lstStyle/>
          <a:p>
            <a:r>
              <a:rPr lang="en-GB"/>
              <a:t>Primary Computing &amp; e-Safety</a:t>
            </a:r>
          </a:p>
        </p:txBody>
      </p:sp>
      <p:sp>
        <p:nvSpPr>
          <p:cNvPr id="3" name="TextBox 2">
            <a:extLst>
              <a:ext uri="{FF2B5EF4-FFF2-40B4-BE49-F238E27FC236}">
                <a16:creationId xmlns:a16="http://schemas.microsoft.com/office/drawing/2014/main" id="{6149B658-12D5-DD45-486E-32431BC78774}"/>
              </a:ext>
            </a:extLst>
          </p:cNvPr>
          <p:cNvSpPr txBox="1"/>
          <p:nvPr/>
        </p:nvSpPr>
        <p:spPr>
          <a:xfrm>
            <a:off x="523782" y="1509204"/>
            <a:ext cx="8522563" cy="4043543"/>
          </a:xfrm>
          <a:prstGeom prst="rect">
            <a:avLst/>
          </a:prstGeom>
          <a:noFill/>
        </p:spPr>
        <p:txBody>
          <a:bodyPr wrap="square" rtlCol="0">
            <a:spAutoFit/>
          </a:bodyPr>
          <a:lstStyle/>
          <a:p>
            <a:pPr fontAlgn="base">
              <a:lnSpc>
                <a:spcPts val="1800"/>
              </a:lnSpc>
            </a:pPr>
            <a:r>
              <a:rPr lang="en-GB" sz="2000" b="1">
                <a:solidFill>
                  <a:srgbClr val="A9D18E"/>
                </a:solidFill>
                <a:effectLst/>
                <a:latin typeface="Calibri" panose="020F0502020204030204" pitchFamily="34" charset="0"/>
                <a:ea typeface="Times New Roman" panose="02020603050405020304" pitchFamily="18" charset="0"/>
              </a:rPr>
              <a:t>Intent</a:t>
            </a:r>
            <a:endParaRPr lang="en-GB" sz="160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p>
            <a:pPr>
              <a:lnSpc>
                <a:spcPts val="1800"/>
              </a:lnSpc>
              <a:spcAft>
                <a:spcPts val="600"/>
              </a:spcAft>
            </a:pPr>
            <a:r>
              <a:rPr lang="en-GB" sz="1800">
                <a:solidFill>
                  <a:srgbClr val="212529"/>
                </a:solidFill>
                <a:effectLst/>
                <a:latin typeface="Calibri" panose="020F0502020204030204" pitchFamily="34" charset="0"/>
                <a:ea typeface="Times New Roman" panose="02020603050405020304" pitchFamily="18" charset="0"/>
              </a:rPr>
              <a:t>Within an ever changing and technological world, Grange Primary Academy understands and values the importance of teaching Computing from a young age. We acknowledge that future generations will rely heavily on their computational confidence and digital skills in order to support their progress within their chosen career paths.</a:t>
            </a:r>
            <a:endParaRPr lang="en-GB" sz="1600">
              <a:effectLst/>
              <a:latin typeface="Times New Roman" panose="02020603050405020304" pitchFamily="18" charset="0"/>
              <a:ea typeface="Times New Roman" panose="02020603050405020304" pitchFamily="18" charset="0"/>
            </a:endParaRPr>
          </a:p>
          <a:p>
            <a:pPr algn="l">
              <a:lnSpc>
                <a:spcPts val="1800"/>
              </a:lnSpc>
              <a:spcAft>
                <a:spcPts val="600"/>
              </a:spcAft>
            </a:pPr>
            <a:r>
              <a:rPr lang="en-GB" sz="1800">
                <a:solidFill>
                  <a:srgbClr val="212529"/>
                </a:solidFill>
                <a:effectLst/>
                <a:latin typeface="Calibri" panose="020F0502020204030204" pitchFamily="34" charset="0"/>
                <a:ea typeface="Times New Roman" panose="02020603050405020304" pitchFamily="18" charset="0"/>
              </a:rPr>
              <a:t>Therefore, it is our school’s aim to equip children with the relevant skills and knowledge that is required to understand the three core areas of Computing (Computer Science, Information Technology and Digital Literacy) and to offer a broad and balanced approach to providing quality first teaching of this subject.</a:t>
            </a:r>
            <a:endParaRPr lang="en-GB" sz="1600">
              <a:effectLst/>
              <a:latin typeface="Times New Roman" panose="02020603050405020304" pitchFamily="18" charset="0"/>
              <a:ea typeface="Times New Roman" panose="02020603050405020304" pitchFamily="18" charset="0"/>
            </a:endParaRPr>
          </a:p>
          <a:p>
            <a:pPr algn="l">
              <a:lnSpc>
                <a:spcPts val="1800"/>
              </a:lnSpc>
              <a:spcAft>
                <a:spcPts val="600"/>
              </a:spcAft>
            </a:pPr>
            <a:r>
              <a:rPr lang="en-GB" sz="1800">
                <a:solidFill>
                  <a:srgbClr val="212529"/>
                </a:solidFill>
                <a:effectLst/>
                <a:latin typeface="Calibri" panose="020F0502020204030204" pitchFamily="34" charset="0"/>
                <a:ea typeface="Times New Roman" panose="02020603050405020304" pitchFamily="18" charset="0"/>
              </a:rPr>
              <a:t>Computing is an integral part to a child’s education and everyday life. Consequently, we intend to support our pupils to access and understand the core principles of this subject through engaging and activities. Whilst ensuring they understand the advantages and disadvantages associated with online experiences, we want children to develop as respectful, responsible and confident users of technology, aware of measures that can be taken to keep themselves and others safe online.</a:t>
            </a:r>
            <a:endParaRPr lang="en-GB"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716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2: Autumn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2: Autumn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Robot algorithms</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2912345790"/>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500284">
                  <a:extLst>
                    <a:ext uri="{9D8B030D-6E8A-4147-A177-3AD203B41FA5}">
                      <a16:colId xmlns:a16="http://schemas.microsoft.com/office/drawing/2014/main" val="2704425779"/>
                    </a:ext>
                  </a:extLst>
                </a:gridCol>
                <a:gridCol w="4067226">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describe a series of instructions as a sequence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choose a series of words that can be enacted as a sequence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follow instructions given by someone else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give clear and unambiguous instructions</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explain what happens when we change the order of instructions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create different algorithms for a range of sequences (using the same commands)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show the difference in outcomes between two sequences that consist of the same commands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an algorithm to program a sequence on a floor robot</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use logical reasoning to predict the outcome of a program (series of commands</a:t>
                      </a:r>
                      <a:r>
                        <a:rPr lang="en-US" sz="900" b="0" i="0" u="none" strike="noStrike">
                          <a:solidFill>
                            <a:srgbClr val="0000FF"/>
                          </a:solidFill>
                          <a:effectLst/>
                          <a:latin typeface="Roboto" panose="02000000000000000000" pitchFamily="2" charset="0"/>
                          <a:ea typeface="Roboto" panose="02000000000000000000" pitchFamily="2" charset="0"/>
                        </a:rPr>
                        <a:t>)</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compare my prediction to the program outcome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follow a sequence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predict the outcome of a sequence</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explain that programming projects can have code and artwork</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the choices I made for my mat design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different routes around my mat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test my mat to make sure that it is usable</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design an algorithm</a:t>
                      </a:r>
                      <a:endParaRPr lang="en-GB"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create an algorithm to meet my goal</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what my algorithm should achieve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my algorithm to create a program</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create and debug a program that I have written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plan algorithms for different parts of a task</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put together the different parts of my program</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test and debug each part of the program</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2908712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2: Spring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2: Spring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Making music</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1297770599"/>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say how music can make us feel</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describe how music makes me feel, e.g. happy or sad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simple differences in pieces of music</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listen with concentration to a range of music (links to the Music curriculum)</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identify that there are patterns in music</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create a rhythm pattern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that music is created and played by humans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play an instrument following a rhythm pattern</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describe how music can be used in different ways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connect images with sounds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relate an idea to a piece of music</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a computer to experiment with pitch and duration</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show how music is made from a series of notes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that music is a sequence of notes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refine my musical pattern on a computer</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a computer to create a musical pattern using three notes</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create music for a purpose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describe an animal using sounds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my choices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save my work</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review and refine our computer work</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how I made my work better</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listen to music and describe how it makes me feel</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reopen my work</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2232218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2: Spring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2: Spring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Pictograms</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1961872234"/>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recognise that we can count and compare objects using tally charts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compare totals in a tally chart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record data in a tally chart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represent a tally count as a total</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recognise that objects can be represented as pictures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enter data onto a computer</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a computer to view data in a different format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pictograms to answer simple questions about objects</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create a pictogram</a:t>
                      </a:r>
                      <a:endParaRPr lang="en-GB"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what the pictogram shows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a:t>
                      </a:r>
                      <a:r>
                        <a:rPr lang="en-US" sz="900" b="0" i="0" u="none" strike="noStrike" err="1">
                          <a:solidFill>
                            <a:schemeClr val="bg1"/>
                          </a:solidFill>
                          <a:effectLst/>
                          <a:latin typeface="Roboto" panose="02000000000000000000" pitchFamily="2" charset="0"/>
                          <a:ea typeface="Roboto" panose="02000000000000000000" pitchFamily="2" charset="0"/>
                        </a:rPr>
                        <a:t>organise</a:t>
                      </a:r>
                      <a:r>
                        <a:rPr lang="en-US" sz="900" b="0" i="0" u="none" strike="noStrike">
                          <a:solidFill>
                            <a:schemeClr val="bg1"/>
                          </a:solidFill>
                          <a:effectLst/>
                          <a:latin typeface="Roboto" panose="02000000000000000000" pitchFamily="2" charset="0"/>
                          <a:ea typeface="Roboto" panose="02000000000000000000" pitchFamily="2" charset="0"/>
                        </a:rPr>
                        <a:t> data in a tally chart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a tally chart to create a pictogram</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select objects by attribute and make comparisons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answer ‘more than’/’less than’ and ’most/least’ questions about an attribute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create a pictogram to arrange objects by an attribute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tally objects using a common attribute</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D55D5D"/>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a:t>
                      </a:r>
                      <a:r>
                        <a:rPr lang="en-US" sz="900" b="0" i="0" u="none" strike="noStrike" err="1">
                          <a:solidFill>
                            <a:srgbClr val="D55D5D"/>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recognise</a:t>
                      </a:r>
                      <a:r>
                        <a:rPr lang="en-US"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 that people can be described by attributes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choose a suitable attribute to compare people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collect the data I need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create a pictogram and draw conclusions from it</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explain that we can present information using a computer</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give simple examples of why information should not be shared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share what I have found out using a computer</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a computer program to present information in different ways</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3060101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2: Summer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2: Summer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Digital photography</a:t>
            </a:r>
            <a:endParaRPr lang="en-GB" sz="1600">
              <a:ln w="12700">
                <a:solidFill>
                  <a:schemeClr val="accent1"/>
                </a:solidFill>
              </a:ln>
              <a:solidFill>
                <a:schemeClr val="accent1"/>
              </a:solidFill>
            </a:endParaRPr>
          </a:p>
        </p:txBody>
      </p:sp>
      <p:graphicFrame>
        <p:nvGraphicFramePr>
          <p:cNvPr id="6" name="Table 5">
            <a:extLst>
              <a:ext uri="{FF2B5EF4-FFF2-40B4-BE49-F238E27FC236}">
                <a16:creationId xmlns:a16="http://schemas.microsoft.com/office/drawing/2014/main" id="{9A72082F-6AA2-4B37-9686-3E05644C993E}"/>
              </a:ext>
            </a:extLst>
          </p:cNvPr>
          <p:cNvGraphicFramePr>
            <a:graphicFrameLocks noGrp="1"/>
          </p:cNvGraphicFramePr>
          <p:nvPr>
            <p:extLst>
              <p:ext uri="{D42A27DB-BD31-4B8C-83A1-F6EECF244321}">
                <p14:modId xmlns:p14="http://schemas.microsoft.com/office/powerpoint/2010/main" val="4025868919"/>
              </p:ext>
            </p:extLst>
          </p:nvPr>
        </p:nvGraphicFramePr>
        <p:xfrm>
          <a:off x="232409" y="893429"/>
          <a:ext cx="9173733" cy="5290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485208">
                  <a:extLst>
                    <a:ext uri="{9D8B030D-6E8A-4147-A177-3AD203B41FA5}">
                      <a16:colId xmlns:a16="http://schemas.microsoft.com/office/drawing/2014/main" val="2704425779"/>
                    </a:ext>
                  </a:extLst>
                </a:gridCol>
                <a:gridCol w="4082302">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702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know what devices can be used to take photographs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capture digital photos and talk about my experience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sort devices into old and new</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talk about how to take a photograph</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702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use a digital device to take a photograph</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the process of taking a good photograph</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why a photo looks better in portrait or landscape format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take photos in both landscape and portrait format</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702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describe what makes a good photograph</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discuss how to take a good photograph</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what is wrong with a photograph</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improve a photograph by retaking it</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702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decide how photographs can be improved</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experiment with different light sources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explore the effect that light has on a photo</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focus on an object</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702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use tools to change an image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my choices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recognise that images can be changed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a tool to achieve a desired effect</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702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a:t>
                      </a:r>
                      <a:r>
                        <a:rPr lang="en-US" sz="900" b="0" i="0" u="none" strike="noStrike" err="1">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recognise</a:t>
                      </a:r>
                      <a:r>
                        <a:rPr lang="en-US"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 that images can be changed</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apply a range of photography skills to capture a photo</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which images are real and which have been changed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recognise which images have been changed</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1755" indent="-71755">
                        <a:spcAft>
                          <a:spcPts val="200"/>
                        </a:spcAft>
                        <a:buFont typeface="Arial" panose="020B0604020202020204" pitchFamily="34" charset="0"/>
                        <a:buChar char="•"/>
                      </a:pPr>
                      <a:r>
                        <a:rPr lang="en-US" sz="900" b="0" i="0" u="none" strike="noStrike" noProof="0">
                          <a:solidFill>
                            <a:srgbClr val="0000FF"/>
                          </a:solidFill>
                          <a:latin typeface="Roboto" panose="02000000000000000000" pitchFamily="2" charset="0"/>
                          <a:ea typeface="Roboto" panose="02000000000000000000" pitchFamily="2" charset="0"/>
                          <a:hlinkClick r:id="rId8">
                            <a:extLst>
                              <a:ext uri="{A12FA001-AC4F-418D-AE19-62706E023703}">
                                <ahyp:hlinkClr xmlns:ahyp="http://schemas.microsoft.com/office/drawing/2018/hyperlinkcolor" val="tx"/>
                              </a:ext>
                            </a:extLst>
                          </a:hlinkClick>
                        </a:rPr>
                        <a:t>I can explain how other people may look and act differently online and offline.</a:t>
                      </a:r>
                      <a:endParaRPr lang="en-GB" sz="9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r h="702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1" i="0" u="none" strike="noStrike">
                          <a:solidFill>
                            <a:schemeClr val="bg1"/>
                          </a:solidFill>
                          <a:effectLst/>
                          <a:latin typeface="Roboto" panose="02000000000000000000" pitchFamily="2" charset="0"/>
                          <a:ea typeface="Roboto" panose="02000000000000000000" pitchFamily="2" charset="0"/>
                        </a:rPr>
                        <a:t>Additional E Safety Lesson</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lvl="0" algn="l">
                        <a:spcAft>
                          <a:spcPts val="200"/>
                        </a:spcAft>
                        <a:buNone/>
                      </a:pPr>
                      <a:r>
                        <a:rPr lang="en-US" sz="900" b="0" i="1" u="none" strike="noStrike" noProof="0">
                          <a:solidFill>
                            <a:schemeClr val="bg1"/>
                          </a:solidFill>
                          <a:effectLst/>
                          <a:latin typeface="Roboto" panose="02000000000000000000" pitchFamily="2" charset="0"/>
                          <a:ea typeface="Roboto" panose="02000000000000000000" pitchFamily="2" charset="0"/>
                        </a:rPr>
                        <a:t>Copyright and ownership</a:t>
                      </a:r>
                      <a:endParaRPr lang="en-US" sz="900" i="1">
                        <a:solidFill>
                          <a:schemeClr val="bg1"/>
                        </a:solidFill>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1755" indent="-71755">
                        <a:spcAft>
                          <a:spcPts val="200"/>
                        </a:spcAft>
                        <a:buClr>
                          <a:srgbClr val="000000"/>
                        </a:buClr>
                        <a:buFont typeface="Arial,Sans-Serif" panose="020B0604020202020204" pitchFamily="34" charset="0"/>
                        <a:buChar char="•"/>
                      </a:pPr>
                      <a:r>
                        <a:rPr lang="en-US" sz="900" b="0" i="0" u="none" strike="noStrike" noProof="0">
                          <a:solidFill>
                            <a:srgbClr val="0000FF"/>
                          </a:solidFill>
                          <a:latin typeface="Roboto" panose="02000000000000000000" pitchFamily="2" charset="0"/>
                          <a:ea typeface="Roboto" panose="02000000000000000000" pitchFamily="2" charset="0"/>
                          <a:hlinkClick r:id="rId9">
                            <a:extLst>
                              <a:ext uri="{A12FA001-AC4F-418D-AE19-62706E023703}">
                                <ahyp:hlinkClr xmlns:ahyp="http://schemas.microsoft.com/office/drawing/2018/hyperlinkcolor" val="tx"/>
                              </a:ext>
                            </a:extLst>
                          </a:hlinkClick>
                        </a:rPr>
                        <a:t>I can recognise that content on the internet may belong to other people.</a:t>
                      </a:r>
                      <a:endParaRPr lang="en-US" sz="900" b="0" i="0" u="none" strike="noStrike" noProof="0">
                        <a:solidFill>
                          <a:srgbClr val="0000FF"/>
                        </a:solidFill>
                        <a:latin typeface="Roboto" panose="02000000000000000000" pitchFamily="2" charset="0"/>
                        <a:ea typeface="Roboto" panose="02000000000000000000" pitchFamily="2" charset="0"/>
                      </a:endParaRPr>
                    </a:p>
                    <a:p>
                      <a:pPr marL="71755" lvl="0" indent="-71755">
                        <a:spcAft>
                          <a:spcPts val="200"/>
                        </a:spcAft>
                        <a:buClr>
                          <a:srgbClr val="000000"/>
                        </a:buClr>
                        <a:buFont typeface="Arial,Sans-Serif" panose="020B0604020202020204" pitchFamily="34" charset="0"/>
                        <a:buChar char="•"/>
                      </a:pPr>
                      <a:r>
                        <a:rPr lang="en-US" sz="900" b="0" i="0" u="none" strike="noStrike" noProof="0">
                          <a:solidFill>
                            <a:srgbClr val="0000FF"/>
                          </a:solidFill>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I can describe why other people’s work belongs to them</a:t>
                      </a:r>
                      <a:endParaRPr lang="en-US" sz="9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3248025024"/>
                  </a:ext>
                </a:extLst>
              </a:tr>
            </a:tbl>
          </a:graphicData>
        </a:graphic>
      </p:graphicFrame>
    </p:spTree>
    <p:extLst>
      <p:ext uri="{BB962C8B-B14F-4D97-AF65-F5344CB8AC3E}">
        <p14:creationId xmlns:p14="http://schemas.microsoft.com/office/powerpoint/2010/main" val="2065660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2: Summer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2: Summer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Introduction to quizzes</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2339780271"/>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explain that a sequence of commands has a start</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that a program needs to be started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the start of a sequence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show how to run my program</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explain that a sequence of commands has an outcome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change the outcome of a sequence of commands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match two sequences with the same outcome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predict the outcome of a sequence of commands</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create a program using a given design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build the sequences of blocks I need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decide which blocks to use to meet the design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tell the actions of a sprite in an algorithm</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change a given design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choose backgrounds for the design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choose characters for the design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create a program based on the new design</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create a program using my own design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build sequences of blocks to match my design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choose the images for my own design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create an algorithm</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decide how my project can be improved</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compare my project to my design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debug</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improve my project by adding features</a:t>
                      </a:r>
                    </a:p>
                  </a:txBody>
                  <a:tcPr marL="36000" marR="36000" marT="6350" marB="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2854274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BE74F-B9AD-4C9D-B19D-E466BC998FE8}"/>
              </a:ext>
            </a:extLst>
          </p:cNvPr>
          <p:cNvSpPr>
            <a:spLocks noGrp="1"/>
          </p:cNvSpPr>
          <p:nvPr>
            <p:ph type="body" sz="quarter" idx="10"/>
          </p:nvPr>
        </p:nvSpPr>
        <p:spPr/>
        <p:txBody>
          <a:bodyPr/>
          <a:lstStyle/>
          <a:p>
            <a:r>
              <a:rPr lang="en-US" altLang="en-US"/>
              <a:t>Year 2: </a:t>
            </a:r>
            <a:r>
              <a:rPr lang="en-US" altLang="en-US">
                <a:ln w="12700">
                  <a:solidFill>
                    <a:schemeClr val="accent1"/>
                  </a:solidFill>
                </a:ln>
                <a:solidFill>
                  <a:schemeClr val="accent1"/>
                </a:solidFill>
              </a:rPr>
              <a:t>PSHE</a:t>
            </a:r>
            <a:r>
              <a:rPr lang="en-US" altLang="en-US"/>
              <a:t> </a:t>
            </a:r>
            <a:r>
              <a:rPr lang="en-US" altLang="en-US">
                <a:ln w="12700">
                  <a:solidFill>
                    <a:schemeClr val="accent1"/>
                  </a:solidFill>
                </a:ln>
                <a:solidFill>
                  <a:schemeClr val="accent1"/>
                </a:solidFill>
              </a:rPr>
              <a:t>e-Safety unit</a:t>
            </a:r>
            <a:endParaRPr lang="en-GB">
              <a:ln w="12700">
                <a:solidFill>
                  <a:schemeClr val="accent1"/>
                </a:solidFill>
              </a:ln>
              <a:solidFill>
                <a:schemeClr val="accent1"/>
              </a:solidFill>
            </a:endParaRPr>
          </a:p>
        </p:txBody>
      </p:sp>
      <p:graphicFrame>
        <p:nvGraphicFramePr>
          <p:cNvPr id="47" name="Table 46">
            <a:extLst>
              <a:ext uri="{FF2B5EF4-FFF2-40B4-BE49-F238E27FC236}">
                <a16:creationId xmlns:a16="http://schemas.microsoft.com/office/drawing/2014/main" id="{6FB837BD-CA26-4BBF-868A-41A2769C8146}"/>
              </a:ext>
            </a:extLst>
          </p:cNvPr>
          <p:cNvGraphicFramePr>
            <a:graphicFrameLocks noGrp="1"/>
          </p:cNvGraphicFramePr>
          <p:nvPr>
            <p:extLst>
              <p:ext uri="{D42A27DB-BD31-4B8C-83A1-F6EECF244321}">
                <p14:modId xmlns:p14="http://schemas.microsoft.com/office/powerpoint/2010/main" val="1837289865"/>
              </p:ext>
            </p:extLst>
          </p:nvPr>
        </p:nvGraphicFramePr>
        <p:xfrm>
          <a:off x="232408" y="893429"/>
          <a:ext cx="9175752" cy="5292882"/>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1480092309"/>
                    </a:ext>
                  </a:extLst>
                </a:gridCol>
                <a:gridCol w="2497992">
                  <a:extLst>
                    <a:ext uri="{9D8B030D-6E8A-4147-A177-3AD203B41FA5}">
                      <a16:colId xmlns:a16="http://schemas.microsoft.com/office/drawing/2014/main" val="2198985370"/>
                    </a:ext>
                  </a:extLst>
                </a:gridCol>
                <a:gridCol w="6461760">
                  <a:extLst>
                    <a:ext uri="{9D8B030D-6E8A-4147-A177-3AD203B41FA5}">
                      <a16:colId xmlns:a16="http://schemas.microsoft.com/office/drawing/2014/main" val="2704425779"/>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lnSpc>
                          <a:spcPct val="100000"/>
                        </a:lnSpc>
                        <a:spcAft>
                          <a:spcPts val="0"/>
                        </a:spcAft>
                      </a:pPr>
                      <a:r>
                        <a:rPr lang="en-US" sz="1000">
                          <a:solidFill>
                            <a:srgbClr val="323232"/>
                          </a:solidFill>
                          <a:latin typeface="ABeeZee" panose="02000000000000000000" pitchFamily="2" charset="0"/>
                          <a:ea typeface="Roboto" panose="02000000000000000000" pitchFamily="2" charset="0"/>
                          <a:cs typeface="Open Sans" panose="020B0606030504020204" pitchFamily="34" charset="0"/>
                        </a:rPr>
                        <a:t>Lesson Title</a:t>
                      </a:r>
                      <a:endParaRPr lang="en-GB" sz="1000">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b="1" kern="1200">
                          <a:solidFill>
                            <a:schemeClr val="bg1"/>
                          </a:solidFill>
                          <a:latin typeface="ABeeZee" panose="02000000000000000000" pitchFamily="2" charset="0"/>
                          <a:ea typeface="+mn-ea"/>
                          <a:cs typeface="+mn-cs"/>
                        </a:rPr>
                        <a:t>e-Safety success criteria </a:t>
                      </a:r>
                      <a:r>
                        <a:rPr lang="en-GB" sz="1000" b="0" kern="1200">
                          <a:solidFill>
                            <a:schemeClr val="bg1"/>
                          </a:solidFill>
                          <a:latin typeface="ABeeZee" panose="02000000000000000000" pitchFamily="2" charset="0"/>
                          <a:ea typeface="+mn-ea"/>
                          <a:cs typeface="+mn-cs"/>
                        </a:rPr>
                        <a:t>[&amp; Project Evolve resources]</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653431">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r>
                        <a:rPr lang="en-US" sz="1000" b="1">
                          <a:solidFill>
                            <a:schemeClr val="bg1"/>
                          </a:solidFill>
                          <a:latin typeface="Roboto" panose="02000000000000000000" pitchFamily="2" charset="0"/>
                          <a:ea typeface="Roboto" panose="02000000000000000000" pitchFamily="2" charset="0"/>
                        </a:rPr>
                        <a:t>Self image and identity</a:t>
                      </a:r>
                      <a:endParaRPr lang="en-GB" sz="1000" b="1">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1000">
                          <a:solidFill>
                            <a:srgbClr val="0000FF"/>
                          </a:solidFill>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I can give examples of issues online that might make someone feel sad, worried, uncomfortable or frightened; I can give examples of how they might get help.</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5588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r>
                        <a:rPr lang="en-US" sz="1000" b="1">
                          <a:solidFill>
                            <a:schemeClr val="bg1"/>
                          </a:solidFill>
                          <a:latin typeface="Roboto" panose="02000000000000000000" pitchFamily="2" charset="0"/>
                          <a:ea typeface="Roboto" panose="02000000000000000000" pitchFamily="2" charset="0"/>
                        </a:rPr>
                        <a:t>Online relationships</a:t>
                      </a:r>
                      <a:endParaRPr lang="en-GB" sz="1000" b="1">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a:solidFill>
                            <a:srgbClr val="0000FF"/>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I can explain who I should ask before sharing things about myself or others online.</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382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r>
                        <a:rPr lang="en-US" sz="1000" b="1">
                          <a:solidFill>
                            <a:schemeClr val="bg1"/>
                          </a:solidFill>
                          <a:latin typeface="Roboto" panose="02000000000000000000" pitchFamily="2" charset="0"/>
                          <a:ea typeface="Roboto" panose="02000000000000000000" pitchFamily="2" charset="0"/>
                        </a:rPr>
                        <a:t>Online reputation</a:t>
                      </a:r>
                      <a:endParaRPr lang="en-GB" sz="1000" b="1">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1000" kern="1200">
                          <a:solidFill>
                            <a:srgbClr val="0000FF"/>
                          </a:solidFill>
                          <a:latin typeface="Roboto" panose="02000000000000000000" pitchFamily="2" charset="0"/>
                          <a:ea typeface="Roboto" panose="02000000000000000000" pitchFamily="2" charset="0"/>
                          <a:cs typeface="+mn-cs"/>
                          <a:hlinkClick r:id="rId4">
                            <a:extLst>
                              <a:ext uri="{A12FA001-AC4F-418D-AE19-62706E023703}">
                                <ahyp:hlinkClr xmlns:ahyp="http://schemas.microsoft.com/office/drawing/2018/hyperlinkcolor" val="tx"/>
                              </a:ext>
                            </a:extLst>
                          </a:hlinkClick>
                        </a:rPr>
                        <a:t>I can explain how information put online about someone can last for a long time</a:t>
                      </a:r>
                      <a:r>
                        <a:rPr lang="en-US" sz="1000" kern="1200">
                          <a:solidFill>
                            <a:srgbClr val="0000FF"/>
                          </a:solidFill>
                          <a:latin typeface="Roboto" panose="02000000000000000000" pitchFamily="2" charset="0"/>
                          <a:ea typeface="Roboto" panose="02000000000000000000" pitchFamily="2" charset="0"/>
                          <a:cs typeface="+mn-cs"/>
                        </a:rPr>
                        <a:t>.</a:t>
                      </a:r>
                    </a:p>
                    <a:p>
                      <a:pPr marL="72000" indent="-72000">
                        <a:spcAft>
                          <a:spcPts val="200"/>
                        </a:spcAft>
                        <a:buFont typeface="Arial" panose="020B0604020202020204" pitchFamily="34" charset="0"/>
                        <a:buChar char="•"/>
                      </a:pPr>
                      <a:r>
                        <a:rPr lang="en-US" sz="1000" kern="1200">
                          <a:solidFill>
                            <a:srgbClr val="0000FF"/>
                          </a:solidFill>
                          <a:latin typeface="Roboto" panose="02000000000000000000" pitchFamily="2" charset="0"/>
                          <a:ea typeface="Roboto" panose="02000000000000000000" pitchFamily="2" charset="0"/>
                          <a:cs typeface="+mn-cs"/>
                          <a:hlinkClick r:id="rId5">
                            <a:extLst>
                              <a:ext uri="{A12FA001-AC4F-418D-AE19-62706E023703}">
                                <ahyp:hlinkClr xmlns:ahyp="http://schemas.microsoft.com/office/drawing/2018/hyperlinkcolor" val="tx"/>
                              </a:ext>
                            </a:extLst>
                          </a:hlinkClick>
                        </a:rPr>
                        <a:t>I can describe how anyone’s online information could be seen by others.</a:t>
                      </a:r>
                      <a:endParaRPr lang="en-US" sz="1000" kern="1200">
                        <a:solidFill>
                          <a:srgbClr val="0000FF"/>
                        </a:solidFill>
                        <a:latin typeface="Roboto" panose="02000000000000000000" pitchFamily="2" charset="0"/>
                        <a:ea typeface="Roboto" panose="02000000000000000000" pitchFamily="2" charset="0"/>
                        <a:cs typeface="+mn-cs"/>
                      </a:endParaRPr>
                    </a:p>
                    <a:p>
                      <a:pPr marL="72000" indent="-72000">
                        <a:spcAft>
                          <a:spcPts val="200"/>
                        </a:spcAft>
                        <a:buFont typeface="Arial" panose="020B0604020202020204" pitchFamily="34" charset="0"/>
                        <a:buChar char="•"/>
                      </a:pPr>
                      <a:r>
                        <a:rPr lang="en-US" sz="1000" kern="1200">
                          <a:solidFill>
                            <a:srgbClr val="0000FF"/>
                          </a:solidFill>
                          <a:latin typeface="Roboto" panose="02000000000000000000" pitchFamily="2" charset="0"/>
                          <a:ea typeface="Roboto" panose="02000000000000000000" pitchFamily="2" charset="0"/>
                          <a:cs typeface="+mn-cs"/>
                          <a:hlinkClick r:id="rId6">
                            <a:extLst>
                              <a:ext uri="{A12FA001-AC4F-418D-AE19-62706E023703}">
                                <ahyp:hlinkClr xmlns:ahyp="http://schemas.microsoft.com/office/drawing/2018/hyperlinkcolor" val="tx"/>
                              </a:ext>
                            </a:extLst>
                          </a:hlinkClick>
                        </a:rPr>
                        <a:t>I know who to talk to if something has been put online without consent or if it is incorrect.</a:t>
                      </a:r>
                      <a:endParaRPr lang="en-US" sz="1000" kern="1200">
                        <a:solidFill>
                          <a:srgbClr val="0000FF"/>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6106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r>
                        <a:rPr lang="en-US" sz="1000" b="1">
                          <a:solidFill>
                            <a:schemeClr val="bg1"/>
                          </a:solidFill>
                          <a:latin typeface="Roboto" panose="02000000000000000000" pitchFamily="2" charset="0"/>
                          <a:ea typeface="Roboto" panose="02000000000000000000" pitchFamily="2" charset="0"/>
                        </a:rPr>
                        <a:t>Online bullying</a:t>
                      </a:r>
                      <a:endParaRPr lang="en-GB" sz="1000" b="1">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1000">
                          <a:solidFill>
                            <a:srgbClr val="0000FF"/>
                          </a:solidFill>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I can explain what bullying is, how people may bully others and how bullying can make someone feel.</a:t>
                      </a:r>
                      <a:endParaRPr lang="en-US"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1000">
                          <a:solidFill>
                            <a:srgbClr val="0000FF"/>
                          </a:solidFill>
                          <a:latin typeface="Roboto" panose="02000000000000000000" pitchFamily="2" charset="0"/>
                          <a:ea typeface="Roboto" panose="02000000000000000000" pitchFamily="2" charset="0"/>
                          <a:hlinkClick r:id="rId8">
                            <a:extLst>
                              <a:ext uri="{A12FA001-AC4F-418D-AE19-62706E023703}">
                                <ahyp:hlinkClr xmlns:ahyp="http://schemas.microsoft.com/office/drawing/2018/hyperlinkcolor" val="tx"/>
                              </a:ext>
                            </a:extLst>
                          </a:hlinkClick>
                        </a:rPr>
                        <a:t>I can explain why anyone who experiences bullying is not to blame</a:t>
                      </a:r>
                      <a:endParaRPr lang="en-US"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1000">
                          <a:solidFill>
                            <a:srgbClr val="0000FF"/>
                          </a:solidFill>
                          <a:latin typeface="Roboto" panose="02000000000000000000" pitchFamily="2" charset="0"/>
                          <a:ea typeface="Roboto" panose="02000000000000000000" pitchFamily="2" charset="0"/>
                          <a:hlinkClick r:id="rId9">
                            <a:extLst>
                              <a:ext uri="{A12FA001-AC4F-418D-AE19-62706E023703}">
                                <ahyp:hlinkClr xmlns:ahyp="http://schemas.microsoft.com/office/drawing/2018/hyperlinkcolor" val="tx"/>
                              </a:ext>
                            </a:extLst>
                          </a:hlinkClick>
                        </a:rPr>
                        <a:t>I can talk about how anyone experiencing bullying can get help.</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1427480">
                <a:tc>
                  <a:txBody>
                    <a:bodyPr/>
                    <a:lstStyle/>
                    <a:p>
                      <a:pP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200"/>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r>
                        <a:rPr lang="en-US" sz="1000" b="1">
                          <a:solidFill>
                            <a:schemeClr val="bg1"/>
                          </a:solidFill>
                          <a:latin typeface="Roboto" panose="02000000000000000000" pitchFamily="2" charset="0"/>
                          <a:ea typeface="Roboto" panose="02000000000000000000" pitchFamily="2" charset="0"/>
                        </a:rPr>
                        <a:t>Managing online information</a:t>
                      </a:r>
                      <a:endParaRPr lang="en-GB" sz="1000" b="1">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1000">
                          <a:solidFill>
                            <a:srgbClr val="0000FF"/>
                          </a:solidFill>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I can use simple keywords in search engines</a:t>
                      </a:r>
                      <a:endParaRPr lang="en-US"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1000">
                          <a:solidFill>
                            <a:srgbClr val="0000FF"/>
                          </a:solidFill>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I can demonstrate how to navigate a simple webpage to get to information I need (e.g. home, forward, back buttons; links, tabs and sections).</a:t>
                      </a:r>
                      <a:endParaRPr lang="en-US"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1000">
                          <a:solidFill>
                            <a:srgbClr val="0000FF"/>
                          </a:solidFill>
                          <a:latin typeface="Roboto" panose="02000000000000000000" pitchFamily="2" charset="0"/>
                          <a:ea typeface="Roboto" panose="02000000000000000000" pitchFamily="2" charset="0"/>
                        </a:rPr>
                        <a:t>I </a:t>
                      </a:r>
                      <a:r>
                        <a:rPr lang="en-US" sz="1000">
                          <a:solidFill>
                            <a:srgbClr val="0000FF"/>
                          </a:solidFill>
                          <a:latin typeface="Roboto" panose="02000000000000000000" pitchFamily="2" charset="0"/>
                          <a:ea typeface="Roboto" panose="02000000000000000000" pitchFamily="2" charset="0"/>
                          <a:hlinkClick r:id="rId12">
                            <a:extLst>
                              <a:ext uri="{A12FA001-AC4F-418D-AE19-62706E023703}">
                                <ahyp:hlinkClr xmlns:ahyp="http://schemas.microsoft.com/office/drawing/2018/hyperlinkcolor" val="tx"/>
                              </a:ext>
                            </a:extLst>
                          </a:hlinkClick>
                        </a:rPr>
                        <a:t>can explain what voice activated searching is and how it might be used, and know it is not a real person (e.g. Alexa, Google Now, Siri).</a:t>
                      </a:r>
                      <a:endParaRPr lang="en-US"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1000">
                          <a:solidFill>
                            <a:srgbClr val="0000FF"/>
                          </a:solidFill>
                          <a:latin typeface="Roboto" panose="02000000000000000000" pitchFamily="2" charset="0"/>
                          <a:ea typeface="Roboto" panose="02000000000000000000" pitchFamily="2" charset="0"/>
                          <a:hlinkClick r:id="rId13">
                            <a:extLst>
                              <a:ext uri="{A12FA001-AC4F-418D-AE19-62706E023703}">
                                <ahyp:hlinkClr xmlns:ahyp="http://schemas.microsoft.com/office/drawing/2018/hyperlinkcolor" val="tx"/>
                              </a:ext>
                            </a:extLst>
                          </a:hlinkClick>
                        </a:rPr>
                        <a:t>I can explain the difference between things that are imaginary, ‘made up’ or ‘make believe’ and things that are ‘true’ or ‘real’</a:t>
                      </a:r>
                      <a:endParaRPr lang="en-US"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1000">
                          <a:solidFill>
                            <a:srgbClr val="0000FF"/>
                          </a:solidFill>
                          <a:latin typeface="Roboto" panose="02000000000000000000" pitchFamily="2" charset="0"/>
                          <a:ea typeface="Roboto" panose="02000000000000000000" pitchFamily="2" charset="0"/>
                          <a:hlinkClick r:id="rId14">
                            <a:extLst>
                              <a:ext uri="{A12FA001-AC4F-418D-AE19-62706E023703}">
                                <ahyp:hlinkClr xmlns:ahyp="http://schemas.microsoft.com/office/drawing/2018/hyperlinkcolor" val="tx"/>
                              </a:ext>
                            </a:extLst>
                          </a:hlinkClick>
                        </a:rPr>
                        <a:t>I can explain why some information I find online may not be real or true.</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394473738"/>
                  </a:ext>
                </a:extLst>
              </a:tr>
              <a:tr h="679591">
                <a:tc>
                  <a:txBody>
                    <a:bodyPr/>
                    <a:lstStyle/>
                    <a:p>
                      <a:pPr algn="ctr"/>
                      <a:r>
                        <a:rPr lang="en-GB" sz="1000" b="1">
                          <a:solidFill>
                            <a:schemeClr val="bg1"/>
                          </a:solidFill>
                          <a:latin typeface="ABeeZee" panose="02000000000000000000" pitchFamily="2" charset="0"/>
                        </a:rPr>
                        <a:t>6</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spcAft>
                          <a:spcPts val="200"/>
                        </a:spcAft>
                      </a:pPr>
                      <a:r>
                        <a:rPr lang="en-US" sz="1000" b="1">
                          <a:solidFill>
                            <a:schemeClr val="bg1"/>
                          </a:solidFill>
                          <a:latin typeface="Roboto" panose="02000000000000000000" pitchFamily="2" charset="0"/>
                          <a:ea typeface="Roboto" panose="02000000000000000000" pitchFamily="2" charset="0"/>
                        </a:rPr>
                        <a:t>Privacy and security</a:t>
                      </a:r>
                      <a:endParaRPr lang="en-GB" sz="1000" b="1">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1000">
                          <a:solidFill>
                            <a:srgbClr val="0000FF"/>
                          </a:solidFill>
                          <a:latin typeface="Roboto" panose="02000000000000000000" pitchFamily="2" charset="0"/>
                          <a:ea typeface="Roboto" panose="02000000000000000000" pitchFamily="2" charset="0"/>
                          <a:hlinkClick r:id="rId15">
                            <a:extLst>
                              <a:ext uri="{A12FA001-AC4F-418D-AE19-62706E023703}">
                                <ahyp:hlinkClr xmlns:ahyp="http://schemas.microsoft.com/office/drawing/2018/hyperlinkcolor" val="tx"/>
                              </a:ext>
                            </a:extLst>
                          </a:hlinkClick>
                        </a:rPr>
                        <a:t>I can explain and give examples of what is meant by ‘private’ and ‘keeping things private’.</a:t>
                      </a:r>
                      <a:endParaRPr lang="en-US"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1000">
                          <a:solidFill>
                            <a:srgbClr val="0000FF"/>
                          </a:solidFill>
                          <a:latin typeface="Roboto" panose="02000000000000000000" pitchFamily="2" charset="0"/>
                          <a:ea typeface="Roboto" panose="02000000000000000000" pitchFamily="2" charset="0"/>
                          <a:hlinkClick r:id="rId16">
                            <a:extLst>
                              <a:ext uri="{A12FA001-AC4F-418D-AE19-62706E023703}">
                                <ahyp:hlinkClr xmlns:ahyp="http://schemas.microsoft.com/office/drawing/2018/hyperlinkcolor" val="tx"/>
                              </a:ext>
                            </a:extLst>
                          </a:hlinkClick>
                        </a:rPr>
                        <a:t>I can describe and explain some rules for keeping personal information private (e.g. creating and protecting passwords).</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433684905"/>
                  </a:ext>
                </a:extLst>
              </a:tr>
            </a:tbl>
          </a:graphicData>
        </a:graphic>
      </p:graphicFrame>
    </p:spTree>
    <p:extLst>
      <p:ext uri="{BB962C8B-B14F-4D97-AF65-F5344CB8AC3E}">
        <p14:creationId xmlns:p14="http://schemas.microsoft.com/office/powerpoint/2010/main" val="307003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3: Autumn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3: Autumn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Connecting Computers</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3638566624"/>
              </p:ext>
            </p:extLst>
          </p:nvPr>
        </p:nvGraphicFramePr>
        <p:xfrm>
          <a:off x="232409" y="893429"/>
          <a:ext cx="9173733" cy="52436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87097">
                  <a:extLst>
                    <a:ext uri="{9D8B030D-6E8A-4147-A177-3AD203B41FA5}">
                      <a16:colId xmlns:a16="http://schemas.microsoft.com/office/drawing/2014/main" val="2704425779"/>
                    </a:ext>
                  </a:extLst>
                </a:gridCol>
                <a:gridCol w="3880413">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497611">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explain how digital devices function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that digital devices accept inputs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that digital devices produce outputs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follow a process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r>
                        <a:rPr lang="en-GB" sz="900" b="0" i="0" u="none" strike="noStrike" kern="1200">
                          <a:solidFill>
                            <a:schemeClr val="bg1"/>
                          </a:solidFill>
                          <a:effectLst/>
                          <a:latin typeface="Roboto" panose="02000000000000000000" pitchFamily="2" charset="0"/>
                          <a:ea typeface="Roboto" panose="02000000000000000000" pitchFamily="2" charset="0"/>
                          <a:cs typeface="+mn-cs"/>
                        </a:rPr>
                        <a:t>Link to simple logging on input  with a password</a:t>
                      </a:r>
                      <a:endParaRPr lang="en-GB" sz="900" b="0" i="0" u="none" strike="noStrike" kern="1200">
                        <a:solidFill>
                          <a:schemeClr val="bg1"/>
                        </a:solidFill>
                        <a:effectLst/>
                        <a:latin typeface="Roboto" panose="02000000000000000000" pitchFamily="2" charset="0"/>
                        <a:ea typeface="Roboto" panose="02000000000000000000" pitchFamily="2" charset="0"/>
                        <a:cs typeface="+mn-cs"/>
                        <a:hlinkClick r:id="" action="ppaction://noaction">
                          <a:extLst>
                            <a:ext uri="{A12FA001-AC4F-418D-AE19-62706E023703}">
                              <ahyp:hlinkClr xmlns:ahyp="http://schemas.microsoft.com/office/drawing/2018/hyperlinkcolor" val="tx"/>
                            </a:ext>
                          </a:extLst>
                        </a:hlinkClick>
                      </a:endParaRPr>
                    </a:p>
                    <a:p>
                      <a:pPr marL="72000" indent="-72000">
                        <a:spcAft>
                          <a:spcPts val="200"/>
                        </a:spcAft>
                        <a:buFont typeface="Arial" panose="020B0604020202020204" pitchFamily="34" charset="0"/>
                        <a:buChar char="•"/>
                      </a:pPr>
                      <a:r>
                        <a:rPr lang="en-GB" sz="900" b="0" i="0" u="none" strike="noStrike" kern="1200">
                          <a:solidFill>
                            <a:srgbClr val="0000FF"/>
                          </a:solidFill>
                          <a:effectLst/>
                          <a:latin typeface="Roboto" panose="02000000000000000000" pitchFamily="2" charset="0"/>
                          <a:ea typeface="Roboto" panose="02000000000000000000" pitchFamily="2" charset="0"/>
                          <a:cs typeface="+mn-cs"/>
                          <a:hlinkClick r:id="" action="ppaction://noaction">
                            <a:extLst>
                              <a:ext uri="{A12FA001-AC4F-418D-AE19-62706E023703}">
                                <ahyp:hlinkClr xmlns:ahyp="http://schemas.microsoft.com/office/drawing/2018/hyperlinkcolor" val="tx"/>
                              </a:ext>
                            </a:extLst>
                          </a:hlinkClick>
                        </a:rPr>
                        <a:t>I can describe simple strategies for creating and keeping passwords private</a:t>
                      </a:r>
                      <a:endParaRPr lang="en-GB" sz="900" b="0" i="0" u="none" strike="noStrike" kern="1200">
                        <a:solidFill>
                          <a:srgbClr val="0000FF"/>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379175">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identify input and output devices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classify input and output devices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design a digital device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model a simple process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44831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recognise how digital devices can change the way we work</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how I use digital devices for different activities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recognise similarities between using digital devices and non-digital tools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suggest differences between using digital devices and non-digital tools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US"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43688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explain how a computer network can be used to share information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discuss why we need a network switch</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how messages are passed through multiple connections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recognise different connections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0" i="0" u="none" strike="noStrike" kern="1200">
                          <a:solidFill>
                            <a:srgbClr val="0000FF"/>
                          </a:solidFill>
                          <a:effectLst/>
                          <a:latin typeface="Roboto" panose="02000000000000000000" pitchFamily="2" charset="0"/>
                          <a:ea typeface="Roboto" panose="02000000000000000000" pitchFamily="2" charset="0"/>
                          <a:cs typeface="+mn-cs"/>
                          <a:hlinkClick r:id="rId6">
                            <a:extLst>
                              <a:ext uri="{A12FA001-AC4F-418D-AE19-62706E023703}">
                                <ahyp:hlinkClr xmlns:ahyp="http://schemas.microsoft.com/office/drawing/2018/hyperlinkcolor" val="tx"/>
                              </a:ext>
                            </a:extLst>
                          </a:hlinkClick>
                        </a:rPr>
                        <a:t>I can give reasons why someone should only share information with people they choose to and can trust. I can explain that if they are not sure or feel pressured then they should tell a trusted adult.</a:t>
                      </a:r>
                      <a:endParaRPr lang="en-GB" sz="900" b="0" i="0" u="none" strike="noStrike" kern="1200">
                        <a:solidFill>
                          <a:srgbClr val="0000FF"/>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46394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explore how digital devices can be connected</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demonstrate how information can be passed between devices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the role of a switch, server, and wireless access point in a network</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recognise that a computer network is made up of a number of devices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a:solidFill>
                            <a:srgbClr val="0000FF"/>
                          </a:solidFill>
                          <a:latin typeface="Roboto" panose="02000000000000000000" pitchFamily="2" charset="0"/>
                          <a:ea typeface="Roboto" panose="02000000000000000000" pitchFamily="2" charset="0"/>
                          <a:hlinkClick r:id="rId8">
                            <a:extLst>
                              <a:ext uri="{A12FA001-AC4F-418D-AE19-62706E023703}">
                                <ahyp:hlinkClr xmlns:ahyp="http://schemas.microsoft.com/office/drawing/2018/hyperlinkcolor" val="tx"/>
                              </a:ext>
                            </a:extLst>
                          </a:hlinkClick>
                        </a:rPr>
                        <a:t>I can describe how connected devices can collect and share anyone’s information with others.</a:t>
                      </a:r>
                      <a:endParaRPr lang="en-GB" sz="9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70104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9">
                            <a:extLst>
                              <a:ext uri="{A12FA001-AC4F-418D-AE19-62706E023703}">
                                <ahyp:hlinkClr xmlns:ahyp="http://schemas.microsoft.com/office/drawing/2018/hyperlinkcolor" val="tx"/>
                              </a:ext>
                            </a:extLst>
                          </a:hlinkClick>
                        </a:rPr>
                        <a:t>To recognise the physical components of a network</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how devices in a network are connected with one another</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networked devices around me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the benefits of computer networks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r h="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1" i="0" u="none" strike="noStrike">
                          <a:solidFill>
                            <a:schemeClr val="bg1"/>
                          </a:solidFill>
                          <a:effectLst/>
                          <a:latin typeface="Roboto" panose="02000000000000000000" pitchFamily="2" charset="0"/>
                          <a:ea typeface="Roboto" panose="02000000000000000000" pitchFamily="2" charset="0"/>
                        </a:rPr>
                        <a:t>Additional e-Safety lesson</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lgn="l" fontAlgn="b">
                        <a:spcAft>
                          <a:spcPts val="200"/>
                        </a:spcAft>
                        <a:buFont typeface="Arial" panose="020B0604020202020204" pitchFamily="34" charset="0"/>
                        <a:buNone/>
                      </a:pPr>
                      <a:r>
                        <a:rPr lang="en-US" sz="900" b="0" i="1" u="none" strike="noStrike">
                          <a:solidFill>
                            <a:schemeClr val="bg1"/>
                          </a:solidFill>
                          <a:effectLst/>
                          <a:latin typeface="Roboto" panose="02000000000000000000" pitchFamily="2" charset="0"/>
                          <a:ea typeface="Roboto" panose="02000000000000000000" pitchFamily="2" charset="0"/>
                        </a:rPr>
                        <a:t>Online reputation – Follow up work on how networks can share information by introducing the concept of online reputation</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900">
                          <a:solidFill>
                            <a:srgbClr val="0000FF"/>
                          </a:solidFill>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I can explain how to search for information about others online.</a:t>
                      </a:r>
                      <a:endParaRPr lang="en-GB" sz="9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900">
                          <a:solidFill>
                            <a:srgbClr val="0000FF"/>
                          </a:solidFill>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I can give examples of what anyone may or may not be willing to share about themselves online. I can explain the need to be careful before sharing anything personal.</a:t>
                      </a:r>
                      <a:endParaRPr lang="en-GB" sz="9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900">
                          <a:solidFill>
                            <a:srgbClr val="0000FF"/>
                          </a:solidFill>
                          <a:latin typeface="Roboto" panose="02000000000000000000" pitchFamily="2" charset="0"/>
                          <a:ea typeface="Roboto" panose="02000000000000000000" pitchFamily="2" charset="0"/>
                          <a:hlinkClick r:id="rId12">
                            <a:extLst>
                              <a:ext uri="{A12FA001-AC4F-418D-AE19-62706E023703}">
                                <ahyp:hlinkClr xmlns:ahyp="http://schemas.microsoft.com/office/drawing/2018/hyperlinkcolor" val="tx"/>
                              </a:ext>
                            </a:extLst>
                          </a:hlinkClick>
                        </a:rPr>
                        <a:t>I can explain who someone can ask if they are unsure about putting something online.</a:t>
                      </a:r>
                      <a:endParaRPr lang="en-GB" sz="9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3248025024"/>
                  </a:ext>
                </a:extLst>
              </a:tr>
            </a:tbl>
          </a:graphicData>
        </a:graphic>
      </p:graphicFrame>
    </p:spTree>
    <p:extLst>
      <p:ext uri="{BB962C8B-B14F-4D97-AF65-F5344CB8AC3E}">
        <p14:creationId xmlns:p14="http://schemas.microsoft.com/office/powerpoint/2010/main" val="711124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3: Autumn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3: Autumn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Sequence in music</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2997787377"/>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500284">
                  <a:extLst>
                    <a:ext uri="{9D8B030D-6E8A-4147-A177-3AD203B41FA5}">
                      <a16:colId xmlns:a16="http://schemas.microsoft.com/office/drawing/2014/main" val="2704425779"/>
                    </a:ext>
                  </a:extLst>
                </a:gridCol>
                <a:gridCol w="4067226">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explore a new programming environment</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the objects in a Scratch project (sprites, backdrops)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that objects in Scratch have attributes (linked to)</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recognise that commands in Scratch are represented as blocks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identify that commands have an outcome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that each sprite is controlled by the commands I choose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choose a word which describes an on-screen action for my design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create a program following a design</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explain that a program has a start</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start a program in different ways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create a sequence of connected commands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that the objects in my project will respond exactly to the code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recognise that a sequence of commands can have an order</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what a sequence is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combine sound commands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order notes into a sequence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change the appearance of my project</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build a sequence of commands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decide the actions for each sprite in a program</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make design choices for my artwork</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create a project from a task description</a:t>
                      </a:r>
                      <a:endParaRPr lang="en-GB"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and name the objects I will need for a project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relate a task description to a design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implement my algorithm as code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3733826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3: Spring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3: Spring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Branching databases</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542586363"/>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create questions with yes/no answers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investigate questions with yes/no answers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make up a yes/no question about a collection of objects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create two groups of objects separated by one attribute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identify the object attributes needed to collect relevant data</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select an attribute to separate objects into groups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create a group of objects within an existing group</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arrange objects into a tree structure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create a branching database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select objects to arrange in a branching database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group objects using my own yes/no questions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prove my branching database works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explain why it is helpful for a database to be well structured</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create yes/no questions using given attributes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that questions need to be ordered carefully to split objects into similarly sized groups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compare two branching database structures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identify objects using a branching database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select a theme and choose a variety of objects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create questions and apply them to a tree structure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my branching database to answer questions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compare the information shown in a pictogram with a branching database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what a pictogram tells me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what a branching database tells me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compare two ways of presenting information</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3015276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3: Spring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3: Spring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Stop–frame Animation</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2221542975"/>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explain that animation is a sequence of drawings or photographs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create an effective flip book-style animation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draw a sequence of pictures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 can explain how an animation/flip book works"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relate animated movement with a sequence of images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that each element added to a vector drawing is an object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the shapes used to make a vector drawing</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move, resize, and rotate objects I have duplicated</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plan an animation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break down a story into settings, characters and events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create a storyboard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describe an animation that is achievable on screen</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identify the need to work consistently and carefully</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onion skinning to help me make small changes between frames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review a sequence of frames to check my work</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evaluate the quality of my animation</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review and improve an animation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ways to make my animation better</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evaluate another learner’s animation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improve my animation based on feedback</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evaluate the impact of adding other media to an animation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add other media to my animation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why I added other media to my animation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evaluate my final film</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48596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8ADB7-4950-8B45-F405-B468D9DC49A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EF20438-8C27-75D0-BBAC-0F704D856BF7}"/>
              </a:ext>
            </a:extLst>
          </p:cNvPr>
          <p:cNvSpPr>
            <a:spLocks noGrp="1"/>
          </p:cNvSpPr>
          <p:nvPr>
            <p:ph type="body" sz="quarter" idx="10"/>
          </p:nvPr>
        </p:nvSpPr>
        <p:spPr/>
        <p:txBody>
          <a:bodyPr/>
          <a:lstStyle/>
          <a:p>
            <a:r>
              <a:rPr lang="en-GB"/>
              <a:t>Primary Computing &amp; e-Safety</a:t>
            </a:r>
          </a:p>
        </p:txBody>
      </p:sp>
      <p:sp>
        <p:nvSpPr>
          <p:cNvPr id="3" name="TextBox 2">
            <a:extLst>
              <a:ext uri="{FF2B5EF4-FFF2-40B4-BE49-F238E27FC236}">
                <a16:creationId xmlns:a16="http://schemas.microsoft.com/office/drawing/2014/main" id="{278F63E6-8DEA-15F8-4502-79AAECCE3576}"/>
              </a:ext>
            </a:extLst>
          </p:cNvPr>
          <p:cNvSpPr txBox="1"/>
          <p:nvPr/>
        </p:nvSpPr>
        <p:spPr>
          <a:xfrm>
            <a:off x="115410" y="772357"/>
            <a:ext cx="9392574" cy="5529784"/>
          </a:xfrm>
          <a:prstGeom prst="rect">
            <a:avLst/>
          </a:prstGeom>
          <a:noFill/>
        </p:spPr>
        <p:txBody>
          <a:bodyPr wrap="square" rtlCol="0">
            <a:spAutoFit/>
          </a:bodyPr>
          <a:lstStyle/>
          <a:p>
            <a:pPr>
              <a:lnSpc>
                <a:spcPct val="107000"/>
              </a:lnSpc>
              <a:spcAft>
                <a:spcPts val="800"/>
              </a:spcAft>
            </a:pPr>
            <a:r>
              <a:rPr lang="en-GB" sz="1800" dirty="0">
                <a:solidFill>
                  <a:srgbClr val="A9D18E"/>
                </a:solidFill>
                <a:effectLst/>
                <a:latin typeface="Calibri" panose="020F0502020204030204" pitchFamily="34" charset="0"/>
                <a:ea typeface="Calibri" panose="020F0502020204030204" pitchFamily="34" charset="0"/>
                <a:cs typeface="Times New Roman" panose="02020603050405020304" pitchFamily="18" charset="0"/>
              </a:rPr>
              <a:t>Implementation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 follow a broad and balanced Computing curriculum (based upon the National Curriculum) that builds on previous learning and provides both support and challenge for learners. </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Computing at Grange Primary Academy at Key Stage 1 and 2 is taught across six units in each year group with the intention that each unit is taught over a half term. In EYFS, it is taught through by using technology to solve problems and produce creative outcomes. We follow the Teach Computing scheme of work.</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lessons at Grange Primary Academy are crafted around </a:t>
            </a:r>
            <a:r>
              <a:rPr lang="en-GB" sz="1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Rosenshine’s</a:t>
            </a: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Ten Principals of Instruction and these inform the structure of each lesson in the United Learning Curriculum for Computing. We believe in the importance of co-operative learning and use Kagan structures to enable this. Our methods of teaching and learning are chosen to support the development of lively and enquiring minds, which critique and question.</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school uses the commercial scheme ‘Teach Computing’. This was selected because long term plans detail the’ Powerful Knowledge’ that is taught and ensure that there is a clear progression in key skills, both across a year and from year to year.  Each unit provides opportunities for developing computational thinking concepts by using approaches including tinkering. Learning sequences also provide opportunities to develop creativity and solving problems within a meaningful context for applying what is learnt. This scheme also provides opportunities to develop pupil’s conceptual understanding alongside opportunities for them to be creative and to apply taught skills, as they become digitally literate. Learning through experimentation, discussion and making are at the core of the scheme. This ‘hands on’, practical approach supports the development of long term memory and gives pupils with limited technical English a context in which to learn and use new vocabulary</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8849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3: Summer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3: Summer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Events and actions</a:t>
            </a:r>
            <a:endParaRPr lang="en-GB" sz="1600">
              <a:ln w="12700">
                <a:solidFill>
                  <a:schemeClr val="accent1"/>
                </a:solidFill>
              </a:ln>
              <a:solidFill>
                <a:schemeClr val="accent1"/>
              </a:solidFill>
            </a:endParaRPr>
          </a:p>
        </p:txBody>
      </p:sp>
      <p:graphicFrame>
        <p:nvGraphicFramePr>
          <p:cNvPr id="7" name="Table 6">
            <a:extLst>
              <a:ext uri="{FF2B5EF4-FFF2-40B4-BE49-F238E27FC236}">
                <a16:creationId xmlns:a16="http://schemas.microsoft.com/office/drawing/2014/main" id="{7467755F-07AA-4C7A-885F-9AEC0CC47329}"/>
              </a:ext>
            </a:extLst>
          </p:cNvPr>
          <p:cNvGraphicFramePr>
            <a:graphicFrameLocks noGrp="1"/>
          </p:cNvGraphicFramePr>
          <p:nvPr>
            <p:extLst>
              <p:ext uri="{D42A27DB-BD31-4B8C-83A1-F6EECF244321}">
                <p14:modId xmlns:p14="http://schemas.microsoft.com/office/powerpoint/2010/main" val="3749918535"/>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explain how a sprite moves in an existing project</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choose a character for my project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choose a suitable size for a character in a maze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program movement</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create a program to move a sprite in four directions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choose which field to sort data by to answer a given question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what a ‘field’ and a ‘record’ is in a database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navigate a flat-file database to compare different views of information</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adapt a program to a new context</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a programming extension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consider the real world when making design choices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choose blocks to set up my program</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develop my program by adding features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additional features (from a given set of blocks)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choose suitable keys to turn on additional features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build more sequences of commands to make my design work</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identify and fix bugs in a program</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test a program against a given design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match a piece of code to an outcome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modify a program using a design</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design and create a maze-based challenge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make design choices and justify them</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implement my design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evaluate my project</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301125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3: Summer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3: Summer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Desktop publishing</a:t>
            </a:r>
            <a:endParaRPr lang="en-GB" sz="1600">
              <a:ln w="12700">
                <a:solidFill>
                  <a:schemeClr val="accent1"/>
                </a:solidFill>
              </a:ln>
              <a:solidFill>
                <a:schemeClr val="accent1"/>
              </a:solidFill>
            </a:endParaRPr>
          </a:p>
        </p:txBody>
      </p:sp>
      <p:graphicFrame>
        <p:nvGraphicFramePr>
          <p:cNvPr id="6" name="Table 5">
            <a:extLst>
              <a:ext uri="{FF2B5EF4-FFF2-40B4-BE49-F238E27FC236}">
                <a16:creationId xmlns:a16="http://schemas.microsoft.com/office/drawing/2014/main" id="{DC6846BD-56D5-4104-B672-1C2E9C139781}"/>
              </a:ext>
            </a:extLst>
          </p:cNvPr>
          <p:cNvGraphicFramePr>
            <a:graphicFrameLocks noGrp="1"/>
          </p:cNvGraphicFramePr>
          <p:nvPr>
            <p:extLst>
              <p:ext uri="{D42A27DB-BD31-4B8C-83A1-F6EECF244321}">
                <p14:modId xmlns:p14="http://schemas.microsoft.com/office/powerpoint/2010/main" val="675650647"/>
              </p:ext>
            </p:extLst>
          </p:nvPr>
        </p:nvGraphicFramePr>
        <p:xfrm>
          <a:off x="232409" y="893429"/>
          <a:ext cx="9173733" cy="53766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893574">
                  <a:extLst>
                    <a:ext uri="{9D8B030D-6E8A-4147-A177-3AD203B41FA5}">
                      <a16:colId xmlns:a16="http://schemas.microsoft.com/office/drawing/2014/main" val="2704425779"/>
                    </a:ext>
                  </a:extLst>
                </a:gridCol>
                <a:gridCol w="3673936">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380028">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kern="1200">
                          <a:solidFill>
                            <a:srgbClr val="0000FF"/>
                          </a:solidFill>
                          <a:effectLst/>
                          <a:latin typeface="Roboto" panose="02000000000000000000" pitchFamily="2" charset="0"/>
                          <a:ea typeface="Roboto" panose="02000000000000000000" pitchFamily="2" charset="0"/>
                          <a:cs typeface="+mn-cs"/>
                          <a:hlinkClick r:id="rId2">
                            <a:extLst>
                              <a:ext uri="{A12FA001-AC4F-418D-AE19-62706E023703}">
                                <ahyp:hlinkClr xmlns:ahyp="http://schemas.microsoft.com/office/drawing/2018/hyperlinkcolor" val="tx"/>
                              </a:ext>
                            </a:extLst>
                          </a:hlinkClick>
                        </a:rPr>
                        <a:t>To recognise how text and images convey information</a:t>
                      </a:r>
                      <a:endParaRPr lang="en-US" sz="900" b="0" i="0" u="none" strike="noStrike" kern="1200">
                        <a:solidFill>
                          <a:srgbClr val="0000FF"/>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explain the difference between text and images</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recognise that text and images can communicate messages clearly</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identify the advantages and disadvantages of using text and images</a:t>
                      </a:r>
                      <a:endParaRPr lang="en-US" sz="900" b="0" i="0" u="none" strike="noStrike" kern="1200">
                        <a:solidFill>
                          <a:schemeClr val="bg1"/>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379175">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kern="1200">
                          <a:solidFill>
                            <a:srgbClr val="0000FF"/>
                          </a:solidFill>
                          <a:effectLst/>
                          <a:latin typeface="Roboto" panose="02000000000000000000" pitchFamily="2" charset="0"/>
                          <a:ea typeface="Roboto" panose="02000000000000000000" pitchFamily="2" charset="0"/>
                          <a:cs typeface="+mn-cs"/>
                          <a:hlinkClick r:id="rId3">
                            <a:extLst>
                              <a:ext uri="{A12FA001-AC4F-418D-AE19-62706E023703}">
                                <ahyp:hlinkClr xmlns:ahyp="http://schemas.microsoft.com/office/drawing/2018/hyperlinkcolor" val="tx"/>
                              </a:ext>
                            </a:extLst>
                          </a:hlinkClick>
                        </a:rPr>
                        <a:t>To recognise that text and layout can be edited:</a:t>
                      </a:r>
                      <a:endParaRPr lang="en-US" sz="900" b="0" i="0" u="none" strike="noStrike" kern="1200">
                        <a:solidFill>
                          <a:srgbClr val="0000FF"/>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change font style, size, and colours for a given purpose</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edit text</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explain that text can be changed to communicate more clearly</a:t>
                      </a:r>
                      <a:endParaRPr lang="en-US" sz="900" b="0" i="0" u="none" strike="noStrike" kern="1200">
                        <a:solidFill>
                          <a:schemeClr val="bg1"/>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506237">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kern="1200">
                          <a:solidFill>
                            <a:srgbClr val="0000FF"/>
                          </a:solidFill>
                          <a:effectLst/>
                          <a:latin typeface="Roboto" panose="02000000000000000000" pitchFamily="2" charset="0"/>
                          <a:ea typeface="Roboto" panose="02000000000000000000" pitchFamily="2" charset="0"/>
                          <a:cs typeface="+mn-cs"/>
                          <a:hlinkClick r:id="rId4">
                            <a:extLst>
                              <a:ext uri="{A12FA001-AC4F-418D-AE19-62706E023703}">
                                <ahyp:hlinkClr xmlns:ahyp="http://schemas.microsoft.com/office/drawing/2018/hyperlinkcolor" val="tx"/>
                              </a:ext>
                            </a:extLst>
                          </a:hlinkClick>
                        </a:rPr>
                        <a:t>To choose appropriate page settings</a:t>
                      </a:r>
                      <a:endParaRPr lang="en-US" sz="900" b="0" i="0" u="none" strike="noStrike" kern="1200">
                        <a:solidFill>
                          <a:srgbClr val="0000FF"/>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define the term ‘page orientation’</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recognise placeholders and say why they are important</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create a template for a particular purpose</a:t>
                      </a:r>
                      <a:endParaRPr lang="en-US" sz="900" b="0" i="0" u="none" strike="noStrike" kern="1200">
                        <a:solidFill>
                          <a:schemeClr val="bg1"/>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315636">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add content to a desktop publishing publication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choose the best locations for my content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paste text and images to create a magazine cover</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make changes to content after I’ve added it</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kern="1200">
                          <a:solidFill>
                            <a:schemeClr val="bg1"/>
                          </a:solidFill>
                          <a:latin typeface="Roboto" panose="02000000000000000000" pitchFamily="2" charset="0"/>
                          <a:ea typeface="Roboto" panose="02000000000000000000" pitchFamily="2" charset="0"/>
                          <a:cs typeface="+mn-cs"/>
                        </a:rPr>
                        <a:t>Link to pasting activity</a:t>
                      </a:r>
                      <a:br>
                        <a:rPr lang="en-GB" sz="900" kern="1200">
                          <a:solidFill>
                            <a:srgbClr val="D55D5D"/>
                          </a:solidFill>
                          <a:latin typeface="Roboto" panose="02000000000000000000" pitchFamily="2" charset="0"/>
                          <a:ea typeface="Roboto" panose="02000000000000000000" pitchFamily="2" charset="0"/>
                          <a:cs typeface="+mn-cs"/>
                          <a:hlinkClick r:id="rId6">
                            <a:extLst>
                              <a:ext uri="{A12FA001-AC4F-418D-AE19-62706E023703}">
                                <ahyp:hlinkClr xmlns:ahyp="http://schemas.microsoft.com/office/drawing/2018/hyperlinkcolor" val="tx"/>
                              </a:ext>
                            </a:extLst>
                          </a:hlinkClick>
                        </a:rPr>
                      </a:br>
                      <a:r>
                        <a:rPr lang="en-GB" sz="900" kern="1200">
                          <a:solidFill>
                            <a:srgbClr val="0000FF"/>
                          </a:solidFill>
                          <a:latin typeface="Roboto" panose="02000000000000000000" pitchFamily="2" charset="0"/>
                          <a:ea typeface="Roboto" panose="02000000000000000000" pitchFamily="2" charset="0"/>
                          <a:cs typeface="+mn-cs"/>
                          <a:hlinkClick r:id="rId6">
                            <a:extLst>
                              <a:ext uri="{A12FA001-AC4F-418D-AE19-62706E023703}">
                                <ahyp:hlinkClr xmlns:ahyp="http://schemas.microsoft.com/office/drawing/2018/hyperlinkcolor" val="tx"/>
                              </a:ext>
                            </a:extLst>
                          </a:hlinkClick>
                        </a:rPr>
                        <a:t>I can explain why copying someone else’s work from the internet without permission isn’t fair and can explain what problems this might cause.</a:t>
                      </a:r>
                      <a:endParaRPr lang="en-US" sz="900" kern="1200">
                        <a:solidFill>
                          <a:srgbClr val="0000FF"/>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241035">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consider how different layouts can suit different purposes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different layouts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match a layout to a purpose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choose a suitable layout for a given purpose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180116">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8">
                            <a:extLst>
                              <a:ext uri="{A12FA001-AC4F-418D-AE19-62706E023703}">
                                <ahyp:hlinkClr xmlns:ahyp="http://schemas.microsoft.com/office/drawing/2018/hyperlinkcolor" val="tx"/>
                              </a:ext>
                            </a:extLst>
                          </a:hlinkClick>
                        </a:rPr>
                        <a:t>To consider the benefits of desktop publishing</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the uses of desktop publishing in the real world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say why desktop publishing might be helpful</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compare work made on desktop publishing to work created by hand</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r h="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ctr" latinLnBrk="0" hangingPunct="1">
                        <a:lnSpc>
                          <a:spcPct val="100000"/>
                        </a:lnSpc>
                        <a:spcBef>
                          <a:spcPts val="0"/>
                        </a:spcBef>
                        <a:spcAft>
                          <a:spcPts val="200"/>
                        </a:spcAft>
                        <a:buClrTx/>
                        <a:buSzTx/>
                        <a:buFontTx/>
                        <a:buNone/>
                        <a:tabLst/>
                        <a:defRPr/>
                      </a:pPr>
                      <a:r>
                        <a:rPr lang="en-US" sz="900" b="1" i="0" u="none" strike="noStrike" kern="1200">
                          <a:solidFill>
                            <a:schemeClr val="bg1"/>
                          </a:solidFill>
                          <a:effectLst/>
                          <a:latin typeface="Roboto" panose="02000000000000000000" pitchFamily="2" charset="0"/>
                          <a:ea typeface="Roboto" panose="02000000000000000000" pitchFamily="2" charset="0"/>
                          <a:cs typeface="+mn-cs"/>
                        </a:rPr>
                        <a:t>Additional e-Safety lesson</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200"/>
                        </a:spcAft>
                        <a:buClrTx/>
                        <a:buSzTx/>
                        <a:buFont typeface="Arial" panose="020B0604020202020204" pitchFamily="34" charset="0"/>
                        <a:buNone/>
                        <a:tabLst/>
                        <a:defRPr/>
                      </a:pPr>
                      <a:r>
                        <a:rPr lang="en-US" sz="900" b="0" i="1" u="none" strike="noStrike" kern="1200">
                          <a:solidFill>
                            <a:schemeClr val="bg1"/>
                          </a:solidFill>
                          <a:effectLst/>
                          <a:latin typeface="Roboto" panose="02000000000000000000" pitchFamily="2" charset="0"/>
                          <a:ea typeface="Roboto" panose="02000000000000000000" pitchFamily="2" charset="0"/>
                          <a:cs typeface="+mn-cs"/>
                        </a:rPr>
                        <a:t>Managing online information– Follow up work looking at examples of publishing on the web.</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900">
                          <a:solidFill>
                            <a:srgbClr val="0000FF"/>
                          </a:solidFill>
                          <a:latin typeface="Roboto" panose="02000000000000000000" pitchFamily="2" charset="0"/>
                          <a:ea typeface="Roboto" panose="02000000000000000000" pitchFamily="2" charset="0"/>
                          <a:hlinkClick r:id="rId9">
                            <a:extLst>
                              <a:ext uri="{A12FA001-AC4F-418D-AE19-62706E023703}">
                                <ahyp:hlinkClr xmlns:ahyp="http://schemas.microsoft.com/office/drawing/2018/hyperlinkcolor" val="tx"/>
                              </a:ext>
                            </a:extLst>
                          </a:hlinkClick>
                        </a:rPr>
                        <a:t>I can demonstrate how to use key phrases in search engines to gather accurate information online.</a:t>
                      </a:r>
                      <a:endParaRPr lang="en-GB" sz="9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900">
                          <a:solidFill>
                            <a:srgbClr val="0000FF"/>
                          </a:solidFill>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I can explain what autocomplete is and how to choose the best suggestion.</a:t>
                      </a:r>
                      <a:endParaRPr lang="en-GB" sz="9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900">
                          <a:solidFill>
                            <a:srgbClr val="0000FF"/>
                          </a:solidFill>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I can explain how the internet can be used to sell and buy things.</a:t>
                      </a:r>
                      <a:endParaRPr lang="en-GB" sz="9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900">
                          <a:solidFill>
                            <a:srgbClr val="0000FF"/>
                          </a:solidFill>
                          <a:latin typeface="Roboto" panose="02000000000000000000" pitchFamily="2" charset="0"/>
                          <a:ea typeface="Roboto" panose="02000000000000000000" pitchFamily="2" charset="0"/>
                          <a:hlinkClick r:id="rId12">
                            <a:extLst>
                              <a:ext uri="{A12FA001-AC4F-418D-AE19-62706E023703}">
                                <ahyp:hlinkClr xmlns:ahyp="http://schemas.microsoft.com/office/drawing/2018/hyperlinkcolor" val="tx"/>
                              </a:ext>
                            </a:extLst>
                          </a:hlinkClick>
                        </a:rPr>
                        <a:t>I can explain the difference between a ‘belief’, an ‘opinion’ and a ‘fact.’</a:t>
                      </a:r>
                      <a:endParaRPr lang="en-GB" sz="9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900">
                          <a:solidFill>
                            <a:srgbClr val="0000FF"/>
                          </a:solidFill>
                          <a:latin typeface="Roboto" panose="02000000000000000000" pitchFamily="2" charset="0"/>
                          <a:ea typeface="Roboto" panose="02000000000000000000" pitchFamily="2" charset="0"/>
                          <a:hlinkClick r:id="rId13">
                            <a:extLst>
                              <a:ext uri="{A12FA001-AC4F-418D-AE19-62706E023703}">
                                <ahyp:hlinkClr xmlns:ahyp="http://schemas.microsoft.com/office/drawing/2018/hyperlinkcolor" val="tx"/>
                              </a:ext>
                            </a:extLst>
                          </a:hlinkClick>
                        </a:rPr>
                        <a:t>I can explain that not all opinions shared may be accepted as true or fair by others (e.g. monsters under the bed).</a:t>
                      </a:r>
                      <a:endParaRPr lang="en-GB" sz="9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900">
                          <a:solidFill>
                            <a:srgbClr val="0000FF"/>
                          </a:solidFill>
                          <a:latin typeface="Roboto" panose="02000000000000000000" pitchFamily="2" charset="0"/>
                          <a:ea typeface="Roboto" panose="02000000000000000000" pitchFamily="2" charset="0"/>
                          <a:hlinkClick r:id="rId14">
                            <a:extLst>
                              <a:ext uri="{A12FA001-AC4F-418D-AE19-62706E023703}">
                                <ahyp:hlinkClr xmlns:ahyp="http://schemas.microsoft.com/office/drawing/2018/hyperlinkcolor" val="tx"/>
                              </a:ext>
                            </a:extLst>
                          </a:hlinkClick>
                        </a:rPr>
                        <a:t>I can describe and demonstrate how we can get help from a trusted adult if we see content that makes us feel sad, uncomfortable worried or frightened.</a:t>
                      </a:r>
                      <a:endParaRPr lang="en-GB" sz="9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3248025024"/>
                  </a:ext>
                </a:extLst>
              </a:tr>
            </a:tbl>
          </a:graphicData>
        </a:graphic>
      </p:graphicFrame>
    </p:spTree>
    <p:extLst>
      <p:ext uri="{BB962C8B-B14F-4D97-AF65-F5344CB8AC3E}">
        <p14:creationId xmlns:p14="http://schemas.microsoft.com/office/powerpoint/2010/main" val="394152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BE74F-B9AD-4C9D-B19D-E466BC998FE8}"/>
              </a:ext>
            </a:extLst>
          </p:cNvPr>
          <p:cNvSpPr>
            <a:spLocks noGrp="1"/>
          </p:cNvSpPr>
          <p:nvPr>
            <p:ph type="body" sz="quarter" idx="10"/>
          </p:nvPr>
        </p:nvSpPr>
        <p:spPr/>
        <p:txBody>
          <a:bodyPr/>
          <a:lstStyle/>
          <a:p>
            <a:r>
              <a:rPr lang="en-US" altLang="en-US"/>
              <a:t>Year 3: </a:t>
            </a:r>
            <a:r>
              <a:rPr lang="en-US" altLang="en-US">
                <a:ln w="12700">
                  <a:solidFill>
                    <a:schemeClr val="accent1"/>
                  </a:solidFill>
                </a:ln>
                <a:solidFill>
                  <a:schemeClr val="accent1"/>
                </a:solidFill>
              </a:rPr>
              <a:t>PSHE</a:t>
            </a:r>
            <a:r>
              <a:rPr lang="en-US" altLang="en-US"/>
              <a:t> </a:t>
            </a:r>
            <a:r>
              <a:rPr lang="en-US" altLang="en-US">
                <a:ln w="12700">
                  <a:solidFill>
                    <a:schemeClr val="accent1"/>
                  </a:solidFill>
                </a:ln>
                <a:solidFill>
                  <a:schemeClr val="accent1"/>
                </a:solidFill>
              </a:rPr>
              <a:t>e-Safety unit</a:t>
            </a:r>
            <a:endParaRPr lang="en-GB">
              <a:ln w="12700">
                <a:solidFill>
                  <a:schemeClr val="accent1"/>
                </a:solidFill>
              </a:ln>
              <a:solidFill>
                <a:schemeClr val="accent1"/>
              </a:solidFill>
            </a:endParaRPr>
          </a:p>
        </p:txBody>
      </p:sp>
      <p:graphicFrame>
        <p:nvGraphicFramePr>
          <p:cNvPr id="47" name="Table 46">
            <a:extLst>
              <a:ext uri="{FF2B5EF4-FFF2-40B4-BE49-F238E27FC236}">
                <a16:creationId xmlns:a16="http://schemas.microsoft.com/office/drawing/2014/main" id="{6FB837BD-CA26-4BBF-868A-41A2769C8146}"/>
              </a:ext>
            </a:extLst>
          </p:cNvPr>
          <p:cNvGraphicFramePr>
            <a:graphicFrameLocks noGrp="1"/>
          </p:cNvGraphicFramePr>
          <p:nvPr>
            <p:extLst>
              <p:ext uri="{D42A27DB-BD31-4B8C-83A1-F6EECF244321}">
                <p14:modId xmlns:p14="http://schemas.microsoft.com/office/powerpoint/2010/main" val="3949937982"/>
              </p:ext>
            </p:extLst>
          </p:nvPr>
        </p:nvGraphicFramePr>
        <p:xfrm>
          <a:off x="232408" y="893429"/>
          <a:ext cx="9175752" cy="5212403"/>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1480092309"/>
                    </a:ext>
                  </a:extLst>
                </a:gridCol>
                <a:gridCol w="2497992">
                  <a:extLst>
                    <a:ext uri="{9D8B030D-6E8A-4147-A177-3AD203B41FA5}">
                      <a16:colId xmlns:a16="http://schemas.microsoft.com/office/drawing/2014/main" val="2198985370"/>
                    </a:ext>
                  </a:extLst>
                </a:gridCol>
                <a:gridCol w="6461760">
                  <a:extLst>
                    <a:ext uri="{9D8B030D-6E8A-4147-A177-3AD203B41FA5}">
                      <a16:colId xmlns:a16="http://schemas.microsoft.com/office/drawing/2014/main" val="2704425779"/>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lnSpc>
                          <a:spcPct val="100000"/>
                        </a:lnSpc>
                        <a:spcAft>
                          <a:spcPts val="0"/>
                        </a:spcAft>
                      </a:pPr>
                      <a:r>
                        <a:rPr lang="en-US" sz="1000">
                          <a:solidFill>
                            <a:srgbClr val="323232"/>
                          </a:solidFill>
                          <a:latin typeface="ABeeZee" panose="02000000000000000000" pitchFamily="2" charset="0"/>
                          <a:ea typeface="Roboto" panose="02000000000000000000" pitchFamily="2" charset="0"/>
                          <a:cs typeface="Open Sans" panose="020B0606030504020204" pitchFamily="34" charset="0"/>
                        </a:rPr>
                        <a:t>Lesson Title</a:t>
                      </a:r>
                      <a:endParaRPr lang="en-GB" sz="1000">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b="1" kern="1200">
                          <a:solidFill>
                            <a:schemeClr val="bg1"/>
                          </a:solidFill>
                          <a:latin typeface="ABeeZee" panose="02000000000000000000" pitchFamily="2" charset="0"/>
                          <a:ea typeface="+mn-ea"/>
                          <a:cs typeface="+mn-cs"/>
                        </a:rPr>
                        <a:t>e-Safety success criteria </a:t>
                      </a:r>
                      <a:r>
                        <a:rPr lang="en-GB" sz="1000" b="0" kern="1200">
                          <a:solidFill>
                            <a:schemeClr val="bg1"/>
                          </a:solidFill>
                          <a:latin typeface="ABeeZee" panose="02000000000000000000" pitchFamily="2" charset="0"/>
                          <a:ea typeface="+mn-ea"/>
                          <a:cs typeface="+mn-cs"/>
                        </a:rPr>
                        <a:t>[&amp; Project Evolve resources]</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742331">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spcAft>
                          <a:spcPts val="200"/>
                        </a:spcAft>
                      </a:pPr>
                      <a:r>
                        <a:rPr lang="en-GB" sz="1000" b="1">
                          <a:solidFill>
                            <a:schemeClr val="bg1"/>
                          </a:solidFill>
                          <a:latin typeface="Roboto" panose="02000000000000000000" pitchFamily="2" charset="0"/>
                          <a:ea typeface="Roboto" panose="02000000000000000000" pitchFamily="2" charset="0"/>
                        </a:rPr>
                        <a:t>Self image and identity</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I can explain what is meant by the term ‘identity’.</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I can explain how people can represent themselves in different ways online.</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I can explain ways in which someone might change their identity depending on what they are doing online (e.g. gaming; using an avatar; social media) and why.</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65024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spcAft>
                          <a:spcPts val="200"/>
                        </a:spcAft>
                      </a:pPr>
                      <a:r>
                        <a:rPr lang="en-GB" sz="1000" b="1">
                          <a:solidFill>
                            <a:schemeClr val="bg1"/>
                          </a:solidFill>
                          <a:latin typeface="Roboto" panose="02000000000000000000" pitchFamily="2" charset="0"/>
                          <a:ea typeface="Roboto" panose="02000000000000000000" pitchFamily="2" charset="0"/>
                        </a:rPr>
                        <a:t>Online relationships 1</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kern="1200">
                          <a:solidFill>
                            <a:srgbClr val="0000FF"/>
                          </a:solidFill>
                          <a:latin typeface="Roboto" panose="02000000000000000000" pitchFamily="2" charset="0"/>
                          <a:ea typeface="Roboto" panose="02000000000000000000" pitchFamily="2" charset="0"/>
                          <a:cs typeface="+mn-cs"/>
                          <a:hlinkClick r:id="rId5">
                            <a:extLst>
                              <a:ext uri="{A12FA001-AC4F-418D-AE19-62706E023703}">
                                <ahyp:hlinkClr xmlns:ahyp="http://schemas.microsoft.com/office/drawing/2018/hyperlinkcolor" val="tx"/>
                              </a:ext>
                            </a:extLst>
                          </a:hlinkClick>
                        </a:rPr>
                        <a:t>I can describe ways people who have similar likes and interests can get together online.</a:t>
                      </a:r>
                      <a:endParaRPr lang="en-GB" sz="1000" kern="1200">
                        <a:solidFill>
                          <a:srgbClr val="0000FF"/>
                        </a:solidFill>
                        <a:latin typeface="Roboto" panose="02000000000000000000" pitchFamily="2" charset="0"/>
                        <a:ea typeface="Roboto" panose="02000000000000000000" pitchFamily="2" charset="0"/>
                        <a:cs typeface="+mn-cs"/>
                        <a:hlinkClick r:id="rId6">
                          <a:extLst>
                            <a:ext uri="{A12FA001-AC4F-418D-AE19-62706E023703}">
                              <ahyp:hlinkClr xmlns:ahyp="http://schemas.microsoft.com/office/drawing/2018/hyperlinkcolor" val="tx"/>
                            </a:ext>
                          </a:extLst>
                        </a:hlinkClick>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a:solidFill>
                            <a:srgbClr val="0000FF"/>
                          </a:solidFill>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I can explain what it means to ‘know someone’ online and why this might be different from knowing someone offline</a:t>
                      </a:r>
                      <a:r>
                        <a:rPr lang="en-GB" sz="1000">
                          <a:solidFill>
                            <a:srgbClr val="0000FF"/>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a:solidFill>
                            <a:srgbClr val="0000FF"/>
                          </a:solidFill>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I can explain what is meant by ‘trusting someone online’, why this is different from ‘liking someone online’, and why it is important to be careful about who to trust online including what information and content they are trusted with.</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7376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spcAft>
                          <a:spcPts val="200"/>
                        </a:spcAft>
                      </a:pPr>
                      <a:r>
                        <a:rPr lang="en-GB" sz="1000" b="1">
                          <a:solidFill>
                            <a:schemeClr val="bg1"/>
                          </a:solidFill>
                          <a:latin typeface="Roboto" panose="02000000000000000000" pitchFamily="2" charset="0"/>
                          <a:ea typeface="Roboto" panose="02000000000000000000" pitchFamily="2" charset="0"/>
                        </a:rPr>
                        <a:t>Online relationships 2</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1000" kern="1200">
                          <a:solidFill>
                            <a:srgbClr val="0000FF"/>
                          </a:solidFill>
                          <a:latin typeface="Roboto" panose="02000000000000000000" pitchFamily="2" charset="0"/>
                          <a:ea typeface="Roboto" panose="02000000000000000000" pitchFamily="2" charset="0"/>
                          <a:cs typeface="+mn-cs"/>
                          <a:hlinkClick r:id="rId8">
                            <a:extLst>
                              <a:ext uri="{A12FA001-AC4F-418D-AE19-62706E023703}">
                                <ahyp:hlinkClr xmlns:ahyp="http://schemas.microsoft.com/office/drawing/2018/hyperlinkcolor" val="tx"/>
                              </a:ext>
                            </a:extLst>
                          </a:hlinkClick>
                        </a:rPr>
                        <a:t>I can explain why someone may change their mind about trusting anyone with something if they feel nervous, uncomfortable or worried</a:t>
                      </a:r>
                      <a:r>
                        <a:rPr lang="en-US" sz="1000" kern="1200">
                          <a:solidFill>
                            <a:srgbClr val="0000FF"/>
                          </a:solidFill>
                          <a:latin typeface="Roboto" panose="02000000000000000000" pitchFamily="2" charset="0"/>
                          <a:ea typeface="Roboto" panose="02000000000000000000" pitchFamily="2" charset="0"/>
                          <a:cs typeface="+mn-cs"/>
                          <a:hlinkClick r:id="rId8">
                            <a:extLst>
                              <a:ext uri="{A12FA001-AC4F-418D-AE19-62706E023703}">
                                <ahyp:hlinkClr xmlns:ahyp="http://schemas.microsoft.com/office/drawing/2018/hyperlinkcolor" val="tx"/>
                              </a:ext>
                            </a:extLst>
                          </a:hlinkClick>
                        </a:rPr>
                        <a:t>.</a:t>
                      </a:r>
                      <a:endParaRPr lang="en-US" sz="1000" kern="1200">
                        <a:solidFill>
                          <a:srgbClr val="0000FF"/>
                        </a:solidFill>
                        <a:latin typeface="Roboto" panose="02000000000000000000" pitchFamily="2" charset="0"/>
                        <a:ea typeface="Roboto" panose="02000000000000000000" pitchFamily="2" charset="0"/>
                        <a:cs typeface="+mn-cs"/>
                      </a:endParaRPr>
                    </a:p>
                    <a:p>
                      <a:pPr marL="72000" indent="-72000">
                        <a:spcAft>
                          <a:spcPts val="200"/>
                        </a:spcAft>
                        <a:buFont typeface="Arial" panose="020B0604020202020204" pitchFamily="34" charset="0"/>
                        <a:buChar char="•"/>
                      </a:pPr>
                      <a:r>
                        <a:rPr lang="en-GB" sz="1000" kern="1200">
                          <a:solidFill>
                            <a:srgbClr val="0000FF"/>
                          </a:solidFill>
                          <a:latin typeface="Roboto" panose="02000000000000000000" pitchFamily="2" charset="0"/>
                          <a:ea typeface="Roboto" panose="02000000000000000000" pitchFamily="2" charset="0"/>
                          <a:cs typeface="+mn-cs"/>
                          <a:hlinkClick r:id="rId9">
                            <a:extLst>
                              <a:ext uri="{A12FA001-AC4F-418D-AE19-62706E023703}">
                                <ahyp:hlinkClr xmlns:ahyp="http://schemas.microsoft.com/office/drawing/2018/hyperlinkcolor" val="tx"/>
                              </a:ext>
                            </a:extLst>
                          </a:hlinkClick>
                        </a:rPr>
                        <a:t>I can explain how someone’s feelings can be hurt by what is said or written online.</a:t>
                      </a:r>
                      <a:endParaRPr lang="en-GB" sz="1000" kern="1200">
                        <a:solidFill>
                          <a:srgbClr val="0000FF"/>
                        </a:solidFill>
                        <a:latin typeface="Roboto" panose="02000000000000000000" pitchFamily="2" charset="0"/>
                        <a:ea typeface="Roboto" panose="02000000000000000000" pitchFamily="2" charset="0"/>
                        <a:cs typeface="+mn-cs"/>
                      </a:endParaRPr>
                    </a:p>
                    <a:p>
                      <a:pPr marL="72000" indent="-72000">
                        <a:spcAft>
                          <a:spcPts val="200"/>
                        </a:spcAft>
                        <a:buFont typeface="Arial" panose="020B0604020202020204" pitchFamily="34" charset="0"/>
                        <a:buChar char="•"/>
                      </a:pPr>
                      <a:r>
                        <a:rPr lang="en-GB" sz="1000" kern="1200">
                          <a:solidFill>
                            <a:srgbClr val="0000FF"/>
                          </a:solidFill>
                          <a:latin typeface="Roboto" panose="02000000000000000000" pitchFamily="2" charset="0"/>
                          <a:ea typeface="Roboto" panose="02000000000000000000" pitchFamily="2" charset="0"/>
                          <a:cs typeface="+mn-cs"/>
                          <a:hlinkClick r:id="rId10">
                            <a:extLst>
                              <a:ext uri="{A12FA001-AC4F-418D-AE19-62706E023703}">
                                <ahyp:hlinkClr xmlns:ahyp="http://schemas.microsoft.com/office/drawing/2018/hyperlinkcolor" val="tx"/>
                              </a:ext>
                            </a:extLst>
                          </a:hlinkClick>
                        </a:rPr>
                        <a:t>I can explain the importance of giving and gaining permission before sharing things online; how the principles of sharing online is the same as sharing offline e.g. sharing images and videos.</a:t>
                      </a:r>
                      <a:endParaRPr lang="en-US" sz="1000" kern="1200">
                        <a:solidFill>
                          <a:srgbClr val="0000FF"/>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975894">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spcAft>
                          <a:spcPts val="200"/>
                        </a:spcAft>
                      </a:pPr>
                      <a:r>
                        <a:rPr lang="en-GB" sz="1000" b="1">
                          <a:solidFill>
                            <a:schemeClr val="bg1"/>
                          </a:solidFill>
                          <a:latin typeface="Roboto" panose="02000000000000000000" pitchFamily="2" charset="0"/>
                          <a:ea typeface="Roboto" panose="02000000000000000000" pitchFamily="2" charset="0"/>
                        </a:rPr>
                        <a:t>Online bullying </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I can describe appropriate ways to behave towards other people online and why this is important.</a:t>
                      </a:r>
                      <a:r>
                        <a:rPr lang="en-US" sz="1000">
                          <a:solidFill>
                            <a:srgbClr val="0000FF"/>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2">
                            <a:extLst>
                              <a:ext uri="{A12FA001-AC4F-418D-AE19-62706E023703}">
                                <ahyp:hlinkClr xmlns:ahyp="http://schemas.microsoft.com/office/drawing/2018/hyperlinkcolor" val="tx"/>
                              </a:ext>
                            </a:extLst>
                          </a:hlinkClick>
                        </a:rPr>
                        <a:t>I can give examples of how bullying behaviour could appear online and how someone can get support.</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1297858">
                <a:tc>
                  <a:txBody>
                    <a:bodyPr/>
                    <a:lstStyle/>
                    <a:p>
                      <a:pP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200"/>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spcAft>
                          <a:spcPts val="200"/>
                        </a:spcAft>
                      </a:pPr>
                      <a:r>
                        <a:rPr lang="en-GB" sz="1000" b="1">
                          <a:solidFill>
                            <a:schemeClr val="bg1"/>
                          </a:solidFill>
                          <a:latin typeface="Roboto" panose="02000000000000000000" pitchFamily="2" charset="0"/>
                          <a:ea typeface="Roboto" panose="02000000000000000000" pitchFamily="2" charset="0"/>
                        </a:rPr>
                        <a:t>Health and wellbeing</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3">
                            <a:extLst>
                              <a:ext uri="{A12FA001-AC4F-418D-AE19-62706E023703}">
                                <ahyp:hlinkClr xmlns:ahyp="http://schemas.microsoft.com/office/drawing/2018/hyperlinkcolor" val="tx"/>
                              </a:ext>
                            </a:extLst>
                          </a:hlinkClick>
                        </a:rPr>
                        <a:t>I can explain why spending too much time using technology can sometimes have a negative impact on anyone; I can give some examples of both positive and negative activities where it is easy to spend a lot of time engaged</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4">
                            <a:extLst>
                              <a:ext uri="{A12FA001-AC4F-418D-AE19-62706E023703}">
                                <ahyp:hlinkClr xmlns:ahyp="http://schemas.microsoft.com/office/drawing/2018/hyperlinkcolor" val="tx"/>
                              </a:ext>
                            </a:extLst>
                          </a:hlinkClick>
                        </a:rPr>
                        <a:t>I can explain why some online activities have age restrictions, why it is important to follow them and know who I can talk to if others pressure me to watch or do something online that makes me feel uncomfortable (e.g. age restricted gaming or web sites).</a:t>
                      </a:r>
                      <a:endParaRPr lang="en-GB"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394473738"/>
                  </a:ext>
                </a:extLst>
              </a:tr>
            </a:tbl>
          </a:graphicData>
        </a:graphic>
      </p:graphicFrame>
    </p:spTree>
    <p:extLst>
      <p:ext uri="{BB962C8B-B14F-4D97-AF65-F5344CB8AC3E}">
        <p14:creationId xmlns:p14="http://schemas.microsoft.com/office/powerpoint/2010/main" val="1453437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4: Autumn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4: Autumn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The Internet</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2018308469"/>
              </p:ext>
            </p:extLst>
          </p:nvPr>
        </p:nvGraphicFramePr>
        <p:xfrm>
          <a:off x="232409" y="893429"/>
          <a:ext cx="9173733" cy="536034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566488">
                  <a:extLst>
                    <a:ext uri="{9D8B030D-6E8A-4147-A177-3AD203B41FA5}">
                      <a16:colId xmlns:a16="http://schemas.microsoft.com/office/drawing/2014/main" val="2704425779"/>
                    </a:ext>
                  </a:extLst>
                </a:gridCol>
                <a:gridCol w="4001022">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497611">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82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describe how networks physically connect to other networks</a:t>
                      </a:r>
                      <a:endParaRPr lang="en-US" sz="82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describe the internet as a network of networks</a:t>
                      </a:r>
                    </a:p>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demonstrate how information is shared across the internet</a:t>
                      </a:r>
                    </a:p>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discuss why a network needs protecting</a:t>
                      </a:r>
                      <a:endParaRPr lang="en-US" sz="82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820" b="0" i="0" u="none" strike="noStrike" kern="1200">
                        <a:solidFill>
                          <a:schemeClr val="bg1"/>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379175">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82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recognise how networked devices make up the internet</a:t>
                      </a:r>
                      <a:endParaRPr lang="en-US" sz="82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describe networked devices and how they connect</a:t>
                      </a:r>
                    </a:p>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explain that the internet is used to provide many services</a:t>
                      </a:r>
                    </a:p>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recognise that the World Wide Web contains websites and web pages</a:t>
                      </a:r>
                      <a:endParaRPr lang="en-US" sz="82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82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44831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82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outline how websites can be shared via the World Wide Web (WWW)</a:t>
                      </a:r>
                      <a:endParaRPr lang="en-US" sz="82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explain the types of media that can be shared on the WWW</a:t>
                      </a:r>
                    </a:p>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describe where websites are stored when uploaded to the WWW</a:t>
                      </a:r>
                    </a:p>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describe how to access websites on the WWW</a:t>
                      </a:r>
                      <a:endParaRPr lang="en-US" sz="82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US" sz="82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82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describe how content can be added and accessed on the World Wide Web (WWW)</a:t>
                      </a:r>
                      <a:endParaRPr lang="en-US" sz="82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explain what media can be found on websites</a:t>
                      </a:r>
                    </a:p>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recognise that I can add content to the WWW</a:t>
                      </a:r>
                    </a:p>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explain that internet services can be used to create content online</a:t>
                      </a:r>
                      <a:endParaRPr lang="en-US" sz="82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82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528759">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82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recognise how the content of the WWW is created by people</a:t>
                      </a:r>
                      <a:endParaRPr lang="en-US" sz="82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explain that websites and their content are created by people</a:t>
                      </a:r>
                    </a:p>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suggest who owns the content on websites</a:t>
                      </a:r>
                    </a:p>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explain that there are rules to protect content</a:t>
                      </a:r>
                      <a:endParaRPr lang="en-US" sz="82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820" kern="1200">
                          <a:solidFill>
                            <a:schemeClr val="bg1"/>
                          </a:solidFill>
                          <a:latin typeface="Roboto" panose="02000000000000000000" pitchFamily="2" charset="0"/>
                          <a:ea typeface="Roboto" panose="02000000000000000000" pitchFamily="2" charset="0"/>
                          <a:cs typeface="+mn-cs"/>
                        </a:rPr>
                        <a:t>Copyright and ownership</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20" kern="1200">
                          <a:solidFill>
                            <a:srgbClr val="0000FF"/>
                          </a:solidFill>
                          <a:latin typeface="Roboto" panose="02000000000000000000" pitchFamily="2" charset="0"/>
                          <a:ea typeface="Roboto" panose="02000000000000000000" pitchFamily="2" charset="0"/>
                          <a:cs typeface="+mn-cs"/>
                          <a:hlinkClick r:id="rId7">
                            <a:extLst>
                              <a:ext uri="{A12FA001-AC4F-418D-AE19-62706E023703}">
                                <ahyp:hlinkClr xmlns:ahyp="http://schemas.microsoft.com/office/drawing/2018/hyperlinkcolor" val="tx"/>
                              </a:ext>
                            </a:extLst>
                          </a:hlinkClick>
                        </a:rPr>
                        <a:t>When searching on the internet for content to use, I can explain why I need to consider who owns it and whether I have the right to reuse it.</a:t>
                      </a:r>
                      <a:endParaRPr lang="en-GB" sz="820" kern="1200">
                        <a:solidFill>
                          <a:srgbClr val="0000FF"/>
                        </a:solidFill>
                        <a:latin typeface="Roboto" panose="02000000000000000000" pitchFamily="2" charset="0"/>
                        <a:ea typeface="Roboto" panose="02000000000000000000" pitchFamily="2" charset="0"/>
                        <a:cs typeface="+mn-cs"/>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20" kern="1200">
                          <a:solidFill>
                            <a:srgbClr val="0000FF"/>
                          </a:solidFill>
                          <a:latin typeface="Roboto" panose="02000000000000000000" pitchFamily="2" charset="0"/>
                          <a:ea typeface="Roboto" panose="02000000000000000000" pitchFamily="2" charset="0"/>
                          <a:cs typeface="+mn-cs"/>
                          <a:hlinkClick r:id="rId8">
                            <a:extLst>
                              <a:ext uri="{A12FA001-AC4F-418D-AE19-62706E023703}">
                                <ahyp:hlinkClr xmlns:ahyp="http://schemas.microsoft.com/office/drawing/2018/hyperlinkcolor" val="tx"/>
                              </a:ext>
                            </a:extLst>
                          </a:hlinkClick>
                        </a:rPr>
                        <a:t>I can give some simple examples of content which I must not use without permission from the owner, e.g. videos, music, images.</a:t>
                      </a:r>
                      <a:endParaRPr lang="en-US" sz="820" kern="1200">
                        <a:solidFill>
                          <a:srgbClr val="0000FF"/>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820" b="0" i="0" u="none" strike="noStrike">
                          <a:solidFill>
                            <a:srgbClr val="0000FF"/>
                          </a:solidFill>
                          <a:effectLst/>
                          <a:latin typeface="Roboto" panose="02000000000000000000" pitchFamily="2" charset="0"/>
                          <a:ea typeface="Roboto" panose="02000000000000000000" pitchFamily="2" charset="0"/>
                          <a:hlinkClick r:id="rId9">
                            <a:extLst>
                              <a:ext uri="{A12FA001-AC4F-418D-AE19-62706E023703}">
                                <ahyp:hlinkClr xmlns:ahyp="http://schemas.microsoft.com/office/drawing/2018/hyperlinkcolor" val="tx"/>
                              </a:ext>
                            </a:extLst>
                          </a:hlinkClick>
                        </a:rPr>
                        <a:t>To evaluate the consequences of unreliable content</a:t>
                      </a:r>
                      <a:endParaRPr lang="en-US" sz="82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explain that not everything on the World Wide Web is true</a:t>
                      </a:r>
                    </a:p>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explain why some information I find online may not be honest, accurate, or legal</a:t>
                      </a:r>
                    </a:p>
                    <a:p>
                      <a:pPr marL="72000" indent="-72000" algn="l" fontAlgn="b">
                        <a:spcAft>
                          <a:spcPts val="200"/>
                        </a:spcAft>
                        <a:buFont typeface="Arial" panose="020B0604020202020204" pitchFamily="34" charset="0"/>
                        <a:buChar char="•"/>
                      </a:pPr>
                      <a:r>
                        <a:rPr lang="en-GB" sz="820" b="0" i="0" u="none" strike="noStrike">
                          <a:solidFill>
                            <a:schemeClr val="bg1"/>
                          </a:solidFill>
                          <a:effectLst/>
                          <a:latin typeface="Roboto" panose="02000000000000000000" pitchFamily="2" charset="0"/>
                          <a:ea typeface="Roboto" panose="02000000000000000000" pitchFamily="2" charset="0"/>
                        </a:rPr>
                        <a:t>I can explain why I need to think carefully before I share or reshare content</a:t>
                      </a:r>
                      <a:endParaRPr lang="en-US" sz="82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820" kern="1200">
                          <a:solidFill>
                            <a:schemeClr val="bg1"/>
                          </a:solidFill>
                          <a:latin typeface="Roboto" panose="02000000000000000000" pitchFamily="2" charset="0"/>
                          <a:ea typeface="Roboto" panose="02000000000000000000" pitchFamily="2" charset="0"/>
                          <a:cs typeface="+mn-cs"/>
                        </a:rPr>
                        <a:t>Managing online information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20" kern="1200">
                          <a:solidFill>
                            <a:srgbClr val="0000FF"/>
                          </a:solidFill>
                          <a:latin typeface="Roboto" panose="02000000000000000000" pitchFamily="2" charset="0"/>
                          <a:ea typeface="Roboto" panose="02000000000000000000" pitchFamily="2" charset="0"/>
                          <a:cs typeface="+mn-cs"/>
                          <a:hlinkClick r:id="rId10">
                            <a:extLst>
                              <a:ext uri="{A12FA001-AC4F-418D-AE19-62706E023703}">
                                <ahyp:hlinkClr xmlns:ahyp="http://schemas.microsoft.com/office/drawing/2018/hyperlinkcolor" val="tx"/>
                              </a:ext>
                            </a:extLst>
                          </a:hlinkClick>
                        </a:rPr>
                        <a:t>I can analyse information to make a judgement about probable accuracy and I understand why it is important to make my own decisions regarding content and that my decisions are respected by others.</a:t>
                      </a:r>
                      <a:endParaRPr lang="en-GB" sz="820" kern="1200">
                        <a:solidFill>
                          <a:srgbClr val="0000FF"/>
                        </a:solidFill>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20" kern="1200">
                          <a:solidFill>
                            <a:srgbClr val="0000FF"/>
                          </a:solidFill>
                          <a:latin typeface="Roboto" panose="02000000000000000000" pitchFamily="2" charset="0"/>
                          <a:ea typeface="Roboto" panose="02000000000000000000" pitchFamily="2" charset="0"/>
                          <a:cs typeface="+mn-cs"/>
                          <a:hlinkClick r:id="rId11">
                            <a:extLst>
                              <a:ext uri="{A12FA001-AC4F-418D-AE19-62706E023703}">
                                <ahyp:hlinkClr xmlns:ahyp="http://schemas.microsoft.com/office/drawing/2018/hyperlinkcolor" val="tx"/>
                              </a:ext>
                            </a:extLst>
                          </a:hlinkClick>
                        </a:rPr>
                        <a:t>I can describe how to search for information within a wide group of technologies and make a judgement about the probable accuracy</a:t>
                      </a:r>
                      <a:endParaRPr lang="en-US" sz="820" kern="1200">
                        <a:solidFill>
                          <a:srgbClr val="0000FF"/>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r h="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820" b="1" i="0" u="none" strike="noStrike">
                          <a:solidFill>
                            <a:schemeClr val="bg1"/>
                          </a:solidFill>
                          <a:effectLst/>
                          <a:latin typeface="Roboto" panose="02000000000000000000" pitchFamily="2" charset="0"/>
                          <a:ea typeface="Roboto" panose="02000000000000000000" pitchFamily="2" charset="0"/>
                        </a:rPr>
                        <a:t>Additional e-Safety lesson</a:t>
                      </a:r>
                    </a:p>
                    <a:p>
                      <a:pPr algn="ctr" fontAlgn="ctr">
                        <a:spcAft>
                          <a:spcPts val="200"/>
                        </a:spcAft>
                      </a:pPr>
                      <a:r>
                        <a:rPr lang="en-US" sz="820" b="0" i="1" u="none" strike="noStrike">
                          <a:solidFill>
                            <a:schemeClr val="bg1"/>
                          </a:solidFill>
                          <a:effectLst/>
                          <a:latin typeface="Roboto" panose="02000000000000000000" pitchFamily="2" charset="0"/>
                          <a:ea typeface="Roboto" panose="02000000000000000000" pitchFamily="2" charset="0"/>
                        </a:rPr>
                        <a:t>Managing online information</a:t>
                      </a:r>
                    </a:p>
                    <a:p>
                      <a:pPr algn="ctr" fontAlgn="ctr">
                        <a:spcAft>
                          <a:spcPts val="200"/>
                        </a:spcAft>
                      </a:pPr>
                      <a:r>
                        <a:rPr lang="en-US" sz="820" b="1" i="1" u="none" strike="noStrike">
                          <a:solidFill>
                            <a:schemeClr val="bg1"/>
                          </a:solidFill>
                          <a:effectLst/>
                          <a:latin typeface="Roboto" panose="02000000000000000000" pitchFamily="2" charset="0"/>
                          <a:ea typeface="Roboto" panose="02000000000000000000" pitchFamily="2" charset="0"/>
                        </a:rPr>
                        <a:t>Fake News</a:t>
                      </a:r>
                      <a:endParaRPr lang="en-US" sz="820" b="1"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lgn="l" fontAlgn="b">
                        <a:spcAft>
                          <a:spcPts val="200"/>
                        </a:spcAft>
                        <a:buFont typeface="Arial" panose="020B0604020202020204" pitchFamily="34" charset="0"/>
                        <a:buNone/>
                      </a:pPr>
                      <a:r>
                        <a:rPr lang="en-US" sz="820" b="0" i="1" u="none" strike="noStrike">
                          <a:solidFill>
                            <a:schemeClr val="bg1"/>
                          </a:solidFill>
                          <a:effectLst/>
                          <a:latin typeface="Roboto" panose="02000000000000000000" pitchFamily="2" charset="0"/>
                          <a:ea typeface="Roboto" panose="02000000000000000000" pitchFamily="2" charset="0"/>
                        </a:rPr>
                        <a:t>Follow up to themes explored in lesson 6 above</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820" kern="1200">
                          <a:solidFill>
                            <a:schemeClr val="bg1"/>
                          </a:solidFill>
                          <a:latin typeface="Roboto" panose="02000000000000000000" pitchFamily="2" charset="0"/>
                          <a:ea typeface="Roboto" panose="02000000000000000000" pitchFamily="2" charset="0"/>
                          <a:cs typeface="+mn-cs"/>
                        </a:rPr>
                        <a:t>Managing online information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20" kern="1200">
                          <a:solidFill>
                            <a:srgbClr val="0000FF"/>
                          </a:solidFill>
                          <a:latin typeface="Roboto" panose="02000000000000000000" pitchFamily="2" charset="0"/>
                          <a:ea typeface="Roboto" panose="02000000000000000000" pitchFamily="2" charset="0"/>
                          <a:cs typeface="+mn-cs"/>
                          <a:hlinkClick r:id="rId12">
                            <a:extLst>
                              <a:ext uri="{A12FA001-AC4F-418D-AE19-62706E023703}">
                                <ahyp:hlinkClr xmlns:ahyp="http://schemas.microsoft.com/office/drawing/2018/hyperlinkcolor" val="tx"/>
                              </a:ext>
                            </a:extLst>
                          </a:hlinkClick>
                        </a:rPr>
                        <a:t>I can describe some of the methods used to encourage people to buy things online</a:t>
                      </a:r>
                      <a:endParaRPr lang="en-GB" sz="820" kern="1200">
                        <a:solidFill>
                          <a:srgbClr val="0000FF"/>
                        </a:solidFill>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20" kern="1200">
                          <a:solidFill>
                            <a:srgbClr val="0000FF"/>
                          </a:solidFill>
                          <a:latin typeface="Roboto" panose="02000000000000000000" pitchFamily="2" charset="0"/>
                          <a:ea typeface="Roboto" panose="02000000000000000000" pitchFamily="2" charset="0"/>
                          <a:cs typeface="+mn-cs"/>
                          <a:hlinkClick r:id="rId13">
                            <a:extLst>
                              <a:ext uri="{A12FA001-AC4F-418D-AE19-62706E023703}">
                                <ahyp:hlinkClr xmlns:ahyp="http://schemas.microsoft.com/office/drawing/2018/hyperlinkcolor" val="tx"/>
                              </a:ext>
                            </a:extLst>
                          </a:hlinkClick>
                        </a:rPr>
                        <a:t>I can explain why lots of people sharing the same opinions or beliefs online do not make those opinions or beliefs true.</a:t>
                      </a:r>
                      <a:endParaRPr lang="en-GB" sz="820" kern="1200">
                        <a:solidFill>
                          <a:srgbClr val="0000FF"/>
                        </a:solidFill>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20" kern="1200">
                          <a:solidFill>
                            <a:srgbClr val="0000FF"/>
                          </a:solidFill>
                          <a:latin typeface="Roboto" panose="02000000000000000000" pitchFamily="2" charset="0"/>
                          <a:ea typeface="Roboto" panose="02000000000000000000" pitchFamily="2" charset="0"/>
                          <a:cs typeface="+mn-cs"/>
                          <a:hlinkClick r:id="rId14">
                            <a:extLst>
                              <a:ext uri="{A12FA001-AC4F-418D-AE19-62706E023703}">
                                <ahyp:hlinkClr xmlns:ahyp="http://schemas.microsoft.com/office/drawing/2018/hyperlinkcolor" val="tx"/>
                              </a:ext>
                            </a:extLst>
                          </a:hlinkClick>
                        </a:rPr>
                        <a:t>I can explain that technology can be designed to act like or impersonate living things (bots) and describe what the benefits and the risks might be</a:t>
                      </a:r>
                      <a:r>
                        <a:rPr lang="en-GB" sz="820" kern="1200">
                          <a:solidFill>
                            <a:srgbClr val="0000FF"/>
                          </a:solidFill>
                          <a:latin typeface="Roboto" panose="02000000000000000000" pitchFamily="2" charset="0"/>
                          <a:ea typeface="Roboto" panose="02000000000000000000" pitchFamily="2" charset="0"/>
                          <a:cs typeface="+mn-cs"/>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20" kern="1200">
                          <a:solidFill>
                            <a:srgbClr val="0000FF"/>
                          </a:solidFill>
                          <a:latin typeface="Roboto" panose="02000000000000000000" pitchFamily="2" charset="0"/>
                          <a:ea typeface="Roboto" panose="02000000000000000000" pitchFamily="2" charset="0"/>
                          <a:cs typeface="+mn-cs"/>
                          <a:hlinkClick r:id="rId15">
                            <a:extLst>
                              <a:ext uri="{A12FA001-AC4F-418D-AE19-62706E023703}">
                                <ahyp:hlinkClr xmlns:ahyp="http://schemas.microsoft.com/office/drawing/2018/hyperlinkcolor" val="tx"/>
                              </a:ext>
                            </a:extLst>
                          </a:hlinkClick>
                        </a:rPr>
                        <a:t>I can explain what is meant by fake news e.g. why some people will create stories or alter photographs and put them online to pretend something is true when it isn’t.</a:t>
                      </a:r>
                      <a:endParaRPr lang="en-US" sz="820" kern="1200">
                        <a:solidFill>
                          <a:srgbClr val="0000FF"/>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3248025024"/>
                  </a:ext>
                </a:extLst>
              </a:tr>
            </a:tbl>
          </a:graphicData>
        </a:graphic>
      </p:graphicFrame>
    </p:spTree>
    <p:extLst>
      <p:ext uri="{BB962C8B-B14F-4D97-AF65-F5344CB8AC3E}">
        <p14:creationId xmlns:p14="http://schemas.microsoft.com/office/powerpoint/2010/main" val="2050324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4: Autumn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4: Autumn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Photo editing</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247645750"/>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500284">
                  <a:extLst>
                    <a:ext uri="{9D8B030D-6E8A-4147-A177-3AD203B41FA5}">
                      <a16:colId xmlns:a16="http://schemas.microsoft.com/office/drawing/2014/main" val="2704425779"/>
                    </a:ext>
                  </a:extLst>
                </a:gridCol>
                <a:gridCol w="4067226">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explain that digital images can be changed</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changes that we can make to an image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explore how images can be changed in real life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the effect that editing can have on an image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change the composition of an image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what has changed in an edited image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change the composition of an image by selecting parts of it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consider why someone might want to change the composition of an image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describe how images can be changed for different uses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talk about changes made to images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choose effects to make my image fit a scenario</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why my choices fit a scenario</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make good choices when selecting different tools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how an image has been retouched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give examples of positive and negative effects that retouching can have on an image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choose appropriate tools to retouch an image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recognise that not all images are real</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sort images into ‘fake’ or ‘real’ and explain my choices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combine parts of images to create new images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talk about fake images around me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evaluate how changes can improve an image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consider the effect of adding other elements to my work</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compare the original image with my completed publication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evaluate the impact of my publication on others through feedback</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2119211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4: Spring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4: Spring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Data logging</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4081219809"/>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explain that data gathered over time can be used to answer questions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choose a data set to answer a given question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suggest questions that can be answered using a given data set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data that can be gathered over time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use a digital device to collect data automatically</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that sensors are input devices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data from a sensor to answer a given question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that data from sensors can be recorded</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explain that a data logger collects ‘data points’ from sensors over time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a suitable place to collect data</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the intervals used to collect data</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talk about the data that I have captured</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use data collected over a long duration to find information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import a data set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a computer to view data in different ways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a computer program to sort data</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identify the data needed to answer questions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propose a question that can be answered using logged data</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plan how to collect data using a data logger</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a data logger to collect data</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use collected data to answer questions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interpret data that has been collected using a data logger</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draw conclusions from the data that I have collected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the benefits of using a data logger</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2850985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4: Spring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4: Spring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Audio editing</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3894656983"/>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identify that sound can be digitally recorded</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digital devices that can record sound and play it back</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the inputs and outputs required to play audio or record sound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recognise the range of sounds that can be recorded</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use a digital device to record sound</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a device to record audio and play back sound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suggest how to improve my recording</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discuss what other people include when recording sound for a podcast</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explain that a digital recording is stored as a file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plan and write the content for a podcast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discuss why it is useful to be able to save digital recordings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save a digital recording as a file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explain that audio can be changed through editing</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open a digital recording from a file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discuss ways in which audio recordings can be altered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edit sections of an audio recording</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show that different types of audio can be combined and played together</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discuss sounds that other people combine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choose suitable sounds to include in a podcast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editing tools to arrange sections of audio</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evaluate editing choices made</a:t>
                      </a:r>
                      <a:endParaRPr lang="en-GB"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that digital recordings need to be exported to share them</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discuss the features of a digital recording I like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suggest improvements to a digital recording</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3765462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4: Summer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4: Summer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Repetition in shapes</a:t>
            </a:r>
            <a:endParaRPr lang="en-GB" sz="1600">
              <a:ln w="12700">
                <a:solidFill>
                  <a:schemeClr val="accent1"/>
                </a:solidFill>
              </a:ln>
              <a:solidFill>
                <a:schemeClr val="accent1"/>
              </a:solidFill>
            </a:endParaRPr>
          </a:p>
        </p:txBody>
      </p:sp>
      <p:graphicFrame>
        <p:nvGraphicFramePr>
          <p:cNvPr id="7" name="Table 6">
            <a:extLst>
              <a:ext uri="{FF2B5EF4-FFF2-40B4-BE49-F238E27FC236}">
                <a16:creationId xmlns:a16="http://schemas.microsoft.com/office/drawing/2014/main" id="{7467755F-07AA-4C7A-885F-9AEC0CC47329}"/>
              </a:ext>
            </a:extLst>
          </p:cNvPr>
          <p:cNvGraphicFramePr>
            <a:graphicFrameLocks noGrp="1"/>
          </p:cNvGraphicFramePr>
          <p:nvPr>
            <p:extLst>
              <p:ext uri="{D42A27DB-BD31-4B8C-83A1-F6EECF244321}">
                <p14:modId xmlns:p14="http://schemas.microsoft.com/office/powerpoint/2010/main" val="1650496320"/>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identify that accuracy in programming is important</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program a computer by typing commands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the effect of changing a value of a command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create a code snippet for a given purpose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create a program in a text-based language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a template to create a design for my program</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write an algorithm to produce a given outcome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test my algorithm in a text-based language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explain what ‘repeat’ means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everyday tasks that include repetition as part of a sequence, e.g. brushing teeth, dance moves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patterns in a sequence, e.g. ‘step 3 times’ means the same as ‘step, step, step’</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a count-controlled loop to produce a given outcome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modify a count-controlled loop to produce a given outcome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the effect of changing the number of times a task is repeated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predict the outcome of a program containing a count-controlled loop</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choose which values to change in a loop</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decompose a program into parts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‘chunks’ of actions in the real world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a procedure in a program</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that a computer can repeatedly call a procedure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create a program that uses count-controlled loops to produce a given outcome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design a program that includes count-controlled loops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make use of my design to write a program</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develop my program by debugging it</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1754990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4: Summer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4: Summer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Repetition in games</a:t>
            </a:r>
            <a:endParaRPr lang="en-GB" sz="1600">
              <a:ln w="12700">
                <a:solidFill>
                  <a:schemeClr val="accent1"/>
                </a:solidFill>
              </a:ln>
              <a:solidFill>
                <a:schemeClr val="accent1"/>
              </a:solidFill>
            </a:endParaRPr>
          </a:p>
        </p:txBody>
      </p:sp>
      <p:graphicFrame>
        <p:nvGraphicFramePr>
          <p:cNvPr id="7" name="Table 6">
            <a:extLst>
              <a:ext uri="{FF2B5EF4-FFF2-40B4-BE49-F238E27FC236}">
                <a16:creationId xmlns:a16="http://schemas.microsoft.com/office/drawing/2014/main" id="{BF2C518C-AE28-4859-9B4D-4DAC97C2DB32}"/>
              </a:ext>
            </a:extLst>
          </p:cNvPr>
          <p:cNvGraphicFramePr>
            <a:graphicFrameLocks noGrp="1"/>
          </p:cNvGraphicFramePr>
          <p:nvPr>
            <p:extLst>
              <p:ext uri="{D42A27DB-BD31-4B8C-83A1-F6EECF244321}">
                <p14:modId xmlns:p14="http://schemas.microsoft.com/office/powerpoint/2010/main" val="3067992726"/>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kern="1200">
                          <a:solidFill>
                            <a:srgbClr val="0000FF"/>
                          </a:solidFill>
                          <a:effectLst/>
                          <a:latin typeface="Roboto" panose="02000000000000000000" pitchFamily="2" charset="0"/>
                          <a:ea typeface="Roboto" panose="02000000000000000000" pitchFamily="2" charset="0"/>
                          <a:cs typeface="+mn-cs"/>
                          <a:hlinkClick r:id="rId2">
                            <a:extLst>
                              <a:ext uri="{A12FA001-AC4F-418D-AE19-62706E023703}">
                                <ahyp:hlinkClr xmlns:ahyp="http://schemas.microsoft.com/office/drawing/2018/hyperlinkcolor" val="tx"/>
                              </a:ext>
                            </a:extLst>
                          </a:hlinkClick>
                        </a:rPr>
                        <a:t>To develop the use of count-controlled loops in a different programming environment</a:t>
                      </a:r>
                      <a:endParaRPr lang="en-US" sz="900" b="0" i="0" u="none" strike="noStrike" kern="1200">
                        <a:solidFill>
                          <a:srgbClr val="0000FF"/>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list an everyday task as a set of instructions including repetition</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predict the outcome of a snippet of code</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modify a snippet of code to create a given outcome</a:t>
                      </a:r>
                      <a:endParaRPr lang="en-US" sz="900" b="0" i="0" u="none" strike="noStrike" kern="1200">
                        <a:solidFill>
                          <a:schemeClr val="bg1"/>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kern="1200">
                          <a:solidFill>
                            <a:srgbClr val="0000FF"/>
                          </a:solidFill>
                          <a:effectLst/>
                          <a:latin typeface="Roboto" panose="02000000000000000000" pitchFamily="2" charset="0"/>
                          <a:ea typeface="Roboto" panose="02000000000000000000" pitchFamily="2" charset="0"/>
                          <a:cs typeface="+mn-cs"/>
                          <a:hlinkClick r:id="rId3">
                            <a:extLst>
                              <a:ext uri="{A12FA001-AC4F-418D-AE19-62706E023703}">
                                <ahyp:hlinkClr xmlns:ahyp="http://schemas.microsoft.com/office/drawing/2018/hyperlinkcolor" val="tx"/>
                              </a:ext>
                            </a:extLst>
                          </a:hlinkClick>
                        </a:rPr>
                        <a:t>To explain that in programming there are infinite loops and count controlled loops</a:t>
                      </a:r>
                      <a:endParaRPr lang="en-US" sz="900" b="0" i="0" u="none" strike="noStrike" kern="1200">
                        <a:solidFill>
                          <a:srgbClr val="0000FF"/>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modify loops to produce a given outcome</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choose when to use a count-controlled and an infinite loop</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recognise that some programming languages enable more than one process to be run at once</a:t>
                      </a:r>
                      <a:endParaRPr lang="en-US" sz="900" b="0" i="0" u="none" strike="noStrike" kern="1200">
                        <a:solidFill>
                          <a:schemeClr val="bg1"/>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kern="1200">
                          <a:solidFill>
                            <a:srgbClr val="0000FF"/>
                          </a:solidFill>
                          <a:effectLst/>
                          <a:latin typeface="Roboto" panose="02000000000000000000" pitchFamily="2" charset="0"/>
                          <a:ea typeface="Roboto" panose="02000000000000000000" pitchFamily="2" charset="0"/>
                          <a:cs typeface="+mn-cs"/>
                          <a:hlinkClick r:id="rId4">
                            <a:extLst>
                              <a:ext uri="{A12FA001-AC4F-418D-AE19-62706E023703}">
                                <ahyp:hlinkClr xmlns:ahyp="http://schemas.microsoft.com/office/drawing/2018/hyperlinkcolor" val="tx"/>
                              </a:ext>
                            </a:extLst>
                          </a:hlinkClick>
                        </a:rPr>
                        <a:t>To develop a design that includes two or more loops which run at the same time</a:t>
                      </a:r>
                      <a:endParaRPr lang="en-US" sz="900" b="0" i="0" u="none" strike="noStrike" kern="1200">
                        <a:solidFill>
                          <a:srgbClr val="0000FF"/>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choose which action will be repeated for each object</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explain what the outcome of the repeated action should be</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evaluate the effectiveness of the repeated sequences used in my program</a:t>
                      </a:r>
                      <a:endParaRPr lang="en-US" sz="900" b="0" i="0" u="none" strike="noStrike" kern="1200">
                        <a:solidFill>
                          <a:schemeClr val="bg1"/>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modify an infinite loop in a given program</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which parts of a loop can be changed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the effect of my changes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re-use existing code snippets on new sprites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design a project that includes repetition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evaluate the use of repetition in a project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select key parts of a given project to use in my own design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develop my own design explaining what my project will do</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create a project that includes repetition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refine the algorithm in my design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build a program that follows my design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evaluate the steps I followed when building my project</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3029349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BE74F-B9AD-4C9D-B19D-E466BC998FE8}"/>
              </a:ext>
            </a:extLst>
          </p:cNvPr>
          <p:cNvSpPr>
            <a:spLocks noGrp="1"/>
          </p:cNvSpPr>
          <p:nvPr>
            <p:ph type="body" sz="quarter" idx="10"/>
          </p:nvPr>
        </p:nvSpPr>
        <p:spPr/>
        <p:txBody>
          <a:bodyPr/>
          <a:lstStyle/>
          <a:p>
            <a:r>
              <a:rPr lang="en-US" altLang="en-US"/>
              <a:t>Year 4: </a:t>
            </a:r>
            <a:r>
              <a:rPr lang="en-US" altLang="en-US">
                <a:ln w="12700">
                  <a:solidFill>
                    <a:schemeClr val="accent1"/>
                  </a:solidFill>
                </a:ln>
                <a:solidFill>
                  <a:schemeClr val="accent1"/>
                </a:solidFill>
              </a:rPr>
              <a:t>PSHE</a:t>
            </a:r>
            <a:r>
              <a:rPr lang="en-US" altLang="en-US"/>
              <a:t> </a:t>
            </a:r>
            <a:r>
              <a:rPr lang="en-US" altLang="en-US">
                <a:ln w="12700">
                  <a:solidFill>
                    <a:schemeClr val="accent1"/>
                  </a:solidFill>
                </a:ln>
                <a:solidFill>
                  <a:schemeClr val="accent1"/>
                </a:solidFill>
              </a:rPr>
              <a:t>e-Safety unit</a:t>
            </a:r>
            <a:endParaRPr lang="en-GB">
              <a:ln w="12700">
                <a:solidFill>
                  <a:schemeClr val="accent1"/>
                </a:solidFill>
              </a:ln>
              <a:solidFill>
                <a:schemeClr val="accent1"/>
              </a:solidFill>
            </a:endParaRPr>
          </a:p>
        </p:txBody>
      </p:sp>
      <p:graphicFrame>
        <p:nvGraphicFramePr>
          <p:cNvPr id="47" name="Table 46">
            <a:extLst>
              <a:ext uri="{FF2B5EF4-FFF2-40B4-BE49-F238E27FC236}">
                <a16:creationId xmlns:a16="http://schemas.microsoft.com/office/drawing/2014/main" id="{6FB837BD-CA26-4BBF-868A-41A2769C8146}"/>
              </a:ext>
            </a:extLst>
          </p:cNvPr>
          <p:cNvGraphicFramePr>
            <a:graphicFrameLocks noGrp="1"/>
          </p:cNvGraphicFramePr>
          <p:nvPr>
            <p:extLst>
              <p:ext uri="{D42A27DB-BD31-4B8C-83A1-F6EECF244321}">
                <p14:modId xmlns:p14="http://schemas.microsoft.com/office/powerpoint/2010/main" val="3437146876"/>
              </p:ext>
            </p:extLst>
          </p:nvPr>
        </p:nvGraphicFramePr>
        <p:xfrm>
          <a:off x="232408" y="893429"/>
          <a:ext cx="9175752" cy="5263531"/>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1480092309"/>
                    </a:ext>
                  </a:extLst>
                </a:gridCol>
                <a:gridCol w="1370232">
                  <a:extLst>
                    <a:ext uri="{9D8B030D-6E8A-4147-A177-3AD203B41FA5}">
                      <a16:colId xmlns:a16="http://schemas.microsoft.com/office/drawing/2014/main" val="2198985370"/>
                    </a:ext>
                  </a:extLst>
                </a:gridCol>
                <a:gridCol w="7589520">
                  <a:extLst>
                    <a:ext uri="{9D8B030D-6E8A-4147-A177-3AD203B41FA5}">
                      <a16:colId xmlns:a16="http://schemas.microsoft.com/office/drawing/2014/main" val="2704425779"/>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lnSpc>
                          <a:spcPct val="100000"/>
                        </a:lnSpc>
                        <a:spcAft>
                          <a:spcPts val="0"/>
                        </a:spcAft>
                      </a:pPr>
                      <a:r>
                        <a:rPr lang="en-US" sz="1000">
                          <a:solidFill>
                            <a:srgbClr val="323232"/>
                          </a:solidFill>
                          <a:latin typeface="ABeeZee" panose="02000000000000000000" pitchFamily="2" charset="0"/>
                          <a:ea typeface="Roboto" panose="02000000000000000000" pitchFamily="2" charset="0"/>
                          <a:cs typeface="Open Sans" panose="020B0606030504020204" pitchFamily="34" charset="0"/>
                        </a:rPr>
                        <a:t>Lesson Title</a:t>
                      </a:r>
                      <a:endParaRPr lang="en-GB" sz="1000">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b="1" kern="1200">
                          <a:solidFill>
                            <a:schemeClr val="bg1"/>
                          </a:solidFill>
                          <a:latin typeface="ABeeZee" panose="02000000000000000000" pitchFamily="2" charset="0"/>
                          <a:ea typeface="+mn-ea"/>
                          <a:cs typeface="+mn-cs"/>
                        </a:rPr>
                        <a:t>e-Safety success criteria </a:t>
                      </a:r>
                      <a:r>
                        <a:rPr lang="en-GB" sz="1000" b="0" kern="1200">
                          <a:solidFill>
                            <a:schemeClr val="bg1"/>
                          </a:solidFill>
                          <a:latin typeface="ABeeZee" panose="02000000000000000000" pitchFamily="2" charset="0"/>
                          <a:ea typeface="+mn-ea"/>
                          <a:cs typeface="+mn-cs"/>
                        </a:rPr>
                        <a:t>[&amp; Project Evolve resources]</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742331">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spcAft>
                          <a:spcPts val="200"/>
                        </a:spcAft>
                      </a:pPr>
                      <a:r>
                        <a:rPr lang="en-GB" sz="1000" b="1">
                          <a:solidFill>
                            <a:schemeClr val="bg1"/>
                          </a:solidFill>
                          <a:latin typeface="Roboto" panose="02000000000000000000" pitchFamily="2" charset="0"/>
                          <a:ea typeface="Roboto" panose="02000000000000000000" pitchFamily="2" charset="0"/>
                        </a:rPr>
                        <a:t>Self image and identity</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I can explain how my online identity can be different to my offline identity</a:t>
                      </a:r>
                      <a:r>
                        <a:rPr lang="en-GB" sz="1000">
                          <a:solidFill>
                            <a:srgbClr val="0000FF"/>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I can describe positive ways for someone to interact with others online and understand how this will positively impact on how others perceive them.</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I can explain that others online can pretend to be someone else, including my friends, and can suggest reasons why they might do this.</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65024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spcAft>
                          <a:spcPts val="200"/>
                        </a:spcAft>
                      </a:pPr>
                      <a:r>
                        <a:rPr lang="en-GB" sz="1000" b="1">
                          <a:solidFill>
                            <a:schemeClr val="bg1"/>
                          </a:solidFill>
                          <a:latin typeface="Roboto" panose="02000000000000000000" pitchFamily="2" charset="0"/>
                          <a:ea typeface="Roboto" panose="02000000000000000000" pitchFamily="2" charset="0"/>
                        </a:rPr>
                        <a:t>Online relationships </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kern="1200">
                          <a:solidFill>
                            <a:srgbClr val="0000FF"/>
                          </a:solidFill>
                          <a:latin typeface="Roboto" panose="02000000000000000000" pitchFamily="2" charset="0"/>
                          <a:ea typeface="Roboto" panose="02000000000000000000" pitchFamily="2" charset="0"/>
                          <a:cs typeface="+mn-cs"/>
                          <a:hlinkClick r:id="rId5">
                            <a:extLst>
                              <a:ext uri="{A12FA001-AC4F-418D-AE19-62706E023703}">
                                <ahyp:hlinkClr xmlns:ahyp="http://schemas.microsoft.com/office/drawing/2018/hyperlinkcolor" val="tx"/>
                              </a:ext>
                            </a:extLst>
                          </a:hlinkClick>
                        </a:rPr>
                        <a:t>I can describe strategies for safe and fun experiences in a range of online social environments (e.g. livestreaming, gaming platforms)</a:t>
                      </a:r>
                      <a:endParaRPr lang="en-GB" sz="1000" kern="1200">
                        <a:solidFill>
                          <a:srgbClr val="0000FF"/>
                        </a:solidFill>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a:solidFill>
                            <a:srgbClr val="0000FF"/>
                          </a:solidFill>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I can give examples of how to be respectful to others online and describe how to recognise healthy and unhealthy online behaviours.</a:t>
                      </a:r>
                      <a:endParaRPr lang="en-GB" sz="1000">
                        <a:solidFill>
                          <a:srgbClr val="0000FF"/>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a:solidFill>
                            <a:srgbClr val="0000FF"/>
                          </a:solidFill>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I can explain how content shared online may feel unimportant to one person but may be important to other people’s thoughts feelings and beliefs.</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588171">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spcAft>
                          <a:spcPts val="200"/>
                        </a:spcAft>
                      </a:pPr>
                      <a:r>
                        <a:rPr lang="en-GB" sz="1000" b="1">
                          <a:solidFill>
                            <a:schemeClr val="bg1"/>
                          </a:solidFill>
                          <a:latin typeface="Roboto" panose="02000000000000000000" pitchFamily="2" charset="0"/>
                          <a:ea typeface="Roboto" panose="02000000000000000000" pitchFamily="2" charset="0"/>
                        </a:rPr>
                        <a:t>Online reputation</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1000" kern="1200">
                          <a:solidFill>
                            <a:srgbClr val="0000FF"/>
                          </a:solidFill>
                          <a:latin typeface="Roboto" panose="02000000000000000000" pitchFamily="2" charset="0"/>
                          <a:ea typeface="Roboto" panose="02000000000000000000" pitchFamily="2" charset="0"/>
                          <a:cs typeface="+mn-cs"/>
                          <a:hlinkClick r:id="rId8">
                            <a:extLst>
                              <a:ext uri="{A12FA001-AC4F-418D-AE19-62706E023703}">
                                <ahyp:hlinkClr xmlns:ahyp="http://schemas.microsoft.com/office/drawing/2018/hyperlinkcolor" val="tx"/>
                              </a:ext>
                            </a:extLst>
                          </a:hlinkClick>
                        </a:rPr>
                        <a:t>I can describe how to find out information about others by searching online.</a:t>
                      </a:r>
                      <a:endParaRPr lang="en-GB" sz="1000" kern="1200">
                        <a:solidFill>
                          <a:srgbClr val="0000FF"/>
                        </a:solidFill>
                        <a:latin typeface="Roboto" panose="02000000000000000000" pitchFamily="2" charset="0"/>
                        <a:ea typeface="Roboto" panose="02000000000000000000" pitchFamily="2" charset="0"/>
                        <a:cs typeface="+mn-cs"/>
                      </a:endParaRPr>
                    </a:p>
                    <a:p>
                      <a:pPr marL="72000" indent="-72000">
                        <a:spcAft>
                          <a:spcPts val="200"/>
                        </a:spcAft>
                        <a:buFont typeface="Arial" panose="020B0604020202020204" pitchFamily="34" charset="0"/>
                        <a:buChar char="•"/>
                      </a:pPr>
                      <a:r>
                        <a:rPr lang="en-GB" sz="1000" kern="1200">
                          <a:solidFill>
                            <a:srgbClr val="0000FF"/>
                          </a:solidFill>
                          <a:latin typeface="Roboto" panose="02000000000000000000" pitchFamily="2" charset="0"/>
                          <a:ea typeface="Roboto" panose="02000000000000000000" pitchFamily="2" charset="0"/>
                          <a:cs typeface="+mn-cs"/>
                          <a:hlinkClick r:id="rId9">
                            <a:extLst>
                              <a:ext uri="{A12FA001-AC4F-418D-AE19-62706E023703}">
                                <ahyp:hlinkClr xmlns:ahyp="http://schemas.microsoft.com/office/drawing/2018/hyperlinkcolor" val="tx"/>
                              </a:ext>
                            </a:extLst>
                          </a:hlinkClick>
                        </a:rPr>
                        <a:t>I can explain ways that some of the information about anyone online could have been created, copied or shared by others.</a:t>
                      </a:r>
                      <a:endParaRPr lang="en-GB" sz="1000" kern="1200">
                        <a:solidFill>
                          <a:srgbClr val="0000FF"/>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9408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spcAft>
                          <a:spcPts val="200"/>
                        </a:spcAft>
                      </a:pPr>
                      <a:r>
                        <a:rPr lang="en-GB" sz="1000" b="1">
                          <a:solidFill>
                            <a:schemeClr val="bg1"/>
                          </a:solidFill>
                          <a:latin typeface="Roboto" panose="02000000000000000000" pitchFamily="2" charset="0"/>
                          <a:ea typeface="Roboto" panose="02000000000000000000" pitchFamily="2" charset="0"/>
                        </a:rPr>
                        <a:t>Online bullying </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I can recognise when someone is upset, hurt or angry online.</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I can describe ways people can be bullied through a range of media (e.g. image, video, text, chat).</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2">
                            <a:extLst>
                              <a:ext uri="{A12FA001-AC4F-418D-AE19-62706E023703}">
                                <ahyp:hlinkClr xmlns:ahyp="http://schemas.microsoft.com/office/drawing/2018/hyperlinkcolor" val="tx"/>
                              </a:ext>
                            </a:extLst>
                          </a:hlinkClick>
                        </a:rPr>
                        <a:t>I can explain why people need to think carefully about how content they post might affect others, their feelings and how it may affect how others feel about them (their reputation).</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772160">
                <a:tc>
                  <a:txBody>
                    <a:bodyPr/>
                    <a:lstStyle/>
                    <a:p>
                      <a:pP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200"/>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spcAft>
                          <a:spcPts val="200"/>
                        </a:spcAft>
                      </a:pPr>
                      <a:r>
                        <a:rPr lang="en-GB" sz="1000" b="1">
                          <a:solidFill>
                            <a:schemeClr val="bg1"/>
                          </a:solidFill>
                          <a:latin typeface="Roboto" panose="02000000000000000000" pitchFamily="2" charset="0"/>
                          <a:ea typeface="Roboto" panose="02000000000000000000" pitchFamily="2" charset="0"/>
                        </a:rPr>
                        <a:t>Health and wellbeing</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3">
                            <a:extLst>
                              <a:ext uri="{A12FA001-AC4F-418D-AE19-62706E023703}">
                                <ahyp:hlinkClr xmlns:ahyp="http://schemas.microsoft.com/office/drawing/2018/hyperlinkcolor" val="tx"/>
                              </a:ext>
                            </a:extLst>
                          </a:hlinkClick>
                        </a:rPr>
                        <a:t>I can explain how using technology can be a distraction from other things, in both a positive and negative way.</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4">
                            <a:extLst>
                              <a:ext uri="{A12FA001-AC4F-418D-AE19-62706E023703}">
                                <ahyp:hlinkClr xmlns:ahyp="http://schemas.microsoft.com/office/drawing/2018/hyperlinkcolor" val="tx"/>
                              </a:ext>
                            </a:extLst>
                          </a:hlinkClick>
                        </a:rPr>
                        <a:t>I can identify times or situations when someone may need to limit the amount of time they use technology e.g. I can suggest strategies to help with limiting this time.</a:t>
                      </a:r>
                      <a:endParaRPr lang="en-GB"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394473738"/>
                  </a:ext>
                </a:extLst>
              </a:tr>
              <a:tr h="965200">
                <a:tc>
                  <a:txBody>
                    <a:bodyPr/>
                    <a:lstStyle/>
                    <a:p>
                      <a:pPr>
                        <a:lnSpc>
                          <a:spcPct val="100000"/>
                        </a:lnSpc>
                        <a:spcAft>
                          <a:spcPts val="0"/>
                        </a:spcAft>
                      </a:pPr>
                      <a:endParaRPr lang="en-GB" sz="1200"/>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spcAft>
                          <a:spcPts val="200"/>
                        </a:spcAft>
                      </a:pPr>
                      <a:r>
                        <a:rPr lang="en-GB" sz="1000" b="1">
                          <a:solidFill>
                            <a:schemeClr val="bg1"/>
                          </a:solidFill>
                          <a:latin typeface="Roboto" panose="02000000000000000000" pitchFamily="2" charset="0"/>
                          <a:ea typeface="Roboto" panose="02000000000000000000" pitchFamily="2" charset="0"/>
                        </a:rPr>
                        <a:t>Privacy and Security</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5">
                            <a:extLst>
                              <a:ext uri="{A12FA001-AC4F-418D-AE19-62706E023703}">
                                <ahyp:hlinkClr xmlns:ahyp="http://schemas.microsoft.com/office/drawing/2018/hyperlinkcolor" val="tx"/>
                              </a:ext>
                            </a:extLst>
                          </a:hlinkClick>
                        </a:rPr>
                        <a:t>I can describe strategies for keeping personal information private, depending on context.</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6">
                            <a:extLst>
                              <a:ext uri="{A12FA001-AC4F-418D-AE19-62706E023703}">
                                <ahyp:hlinkClr xmlns:ahyp="http://schemas.microsoft.com/office/drawing/2018/hyperlinkcolor" val="tx"/>
                              </a:ext>
                            </a:extLst>
                          </a:hlinkClick>
                        </a:rPr>
                        <a:t>I can explain that internet use is never fully private and is monitored, e.g. adult supervision.</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7">
                            <a:extLst>
                              <a:ext uri="{A12FA001-AC4F-418D-AE19-62706E023703}">
                                <ahyp:hlinkClr xmlns:ahyp="http://schemas.microsoft.com/office/drawing/2018/hyperlinkcolor" val="tx"/>
                              </a:ext>
                            </a:extLst>
                          </a:hlinkClick>
                        </a:rPr>
                        <a:t>I can describe how some online services may seek consent to store information about me; I know how to respond appropriately and who I can ask if I am not sure.</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8">
                            <a:extLst>
                              <a:ext uri="{A12FA001-AC4F-418D-AE19-62706E023703}">
                                <ahyp:hlinkClr xmlns:ahyp="http://schemas.microsoft.com/office/drawing/2018/hyperlinkcolor" val="tx"/>
                              </a:ext>
                            </a:extLst>
                          </a:hlinkClick>
                        </a:rPr>
                        <a:t>I know what the digital age of consent is and the impact this has on online services asking for consent.</a:t>
                      </a:r>
                      <a:endParaRPr lang="en-GB"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443057788"/>
                  </a:ext>
                </a:extLst>
              </a:tr>
            </a:tbl>
          </a:graphicData>
        </a:graphic>
      </p:graphicFrame>
    </p:spTree>
    <p:extLst>
      <p:ext uri="{BB962C8B-B14F-4D97-AF65-F5344CB8AC3E}">
        <p14:creationId xmlns:p14="http://schemas.microsoft.com/office/powerpoint/2010/main" val="83482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94F82-90FF-8221-7FDD-F01C1216754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9D3B3CB-F3B2-C605-2974-DCD0D641058C}"/>
              </a:ext>
            </a:extLst>
          </p:cNvPr>
          <p:cNvSpPr>
            <a:spLocks noGrp="1"/>
          </p:cNvSpPr>
          <p:nvPr>
            <p:ph type="body" sz="quarter" idx="10"/>
          </p:nvPr>
        </p:nvSpPr>
        <p:spPr/>
        <p:txBody>
          <a:bodyPr/>
          <a:lstStyle/>
          <a:p>
            <a:r>
              <a:rPr lang="en-GB"/>
              <a:t>Primary Computing &amp; e-Safety</a:t>
            </a:r>
          </a:p>
        </p:txBody>
      </p:sp>
      <p:sp>
        <p:nvSpPr>
          <p:cNvPr id="4" name="TextBox 3">
            <a:extLst>
              <a:ext uri="{FF2B5EF4-FFF2-40B4-BE49-F238E27FC236}">
                <a16:creationId xmlns:a16="http://schemas.microsoft.com/office/drawing/2014/main" id="{544381A7-8DEE-BCE4-5B47-F0FF6A8CBC51}"/>
              </a:ext>
            </a:extLst>
          </p:cNvPr>
          <p:cNvSpPr txBox="1"/>
          <p:nvPr/>
        </p:nvSpPr>
        <p:spPr>
          <a:xfrm>
            <a:off x="203201" y="692323"/>
            <a:ext cx="9207129" cy="5762475"/>
          </a:xfrm>
          <a:prstGeom prst="rect">
            <a:avLst/>
          </a:prstGeom>
          <a:noFill/>
        </p:spPr>
        <p:txBody>
          <a:bodyPr wrap="square" rtlCol="0">
            <a:spAutoFit/>
          </a:bodyPr>
          <a:lstStyle/>
          <a:p>
            <a:pPr algn="ctr">
              <a:lnSpc>
                <a:spcPct val="107000"/>
              </a:lnSpc>
              <a:spcAft>
                <a:spcPts val="800"/>
              </a:spcAft>
            </a:pPr>
            <a:r>
              <a:rPr lang="en-US" sz="1600" b="1" kern="1200" dirty="0">
                <a:solidFill>
                  <a:srgbClr val="92D050"/>
                </a:solidFill>
                <a:effectLst/>
                <a:latin typeface="Calibri" panose="020F0502020204030204" pitchFamily="34" charset="0"/>
                <a:ea typeface="+mj-ea"/>
                <a:cs typeface="Calibri" panose="020F0502020204030204" pitchFamily="34" charset="0"/>
              </a:rPr>
              <a:t>Computing National curriculum expectations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400" b="1"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Purpose of study</a:t>
            </a:r>
            <a:endParaRPr lang="en-GB"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4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A high-quality computing education equips pupils to use computational thinking and creativity to understand and change the world. Computing has deep links with mathematics, science and design and technology, and provides insights into both natural and artificial systems. The core of computing is computer science, in which pupils are taught the principles of information and computation, how digital systems work and how to put this knowledge to use through programming. Building on this knowledge and understanding, pupils are equipped to use information technology to create programs, systems and a range of content. Computing also ensures that pupils become digitally literate – able to use, and express themselves and develop their ideas through, information and communication technology – at a level suitable for the future workplace and as active participants in a digital world.</a:t>
            </a:r>
            <a:endParaRPr lang="en-GB"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400" b="1"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Aims</a:t>
            </a:r>
            <a:endParaRPr lang="en-GB"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1500"/>
              </a:spcBef>
              <a:spcAft>
                <a:spcPts val="1500"/>
              </a:spcAft>
            </a:pPr>
            <a:r>
              <a:rPr lang="en-GB" sz="1400" dirty="0">
                <a:solidFill>
                  <a:srgbClr val="92D050"/>
                </a:solidFill>
                <a:effectLst/>
                <a:ea typeface="Times New Roman" panose="02020603050405020304" pitchFamily="18" charset="0"/>
              </a:rPr>
              <a:t>The national curriculum for computing aims to ensure that all pupils:</a:t>
            </a:r>
          </a:p>
          <a:p>
            <a:pPr marL="342900" lvl="0" indent="-342900">
              <a:lnSpc>
                <a:spcPct val="107000"/>
              </a:lnSpc>
              <a:spcAft>
                <a:spcPts val="375"/>
              </a:spcAft>
              <a:buSzPts val="1000"/>
              <a:buFont typeface="Symbol" panose="05050102010706020507" pitchFamily="18" charset="2"/>
              <a:buChar char=""/>
              <a:tabLst>
                <a:tab pos="457200" algn="l"/>
              </a:tabLst>
            </a:pPr>
            <a:r>
              <a:rPr lang="en-GB" sz="1400" dirty="0">
                <a:solidFill>
                  <a:srgbClr val="92D050"/>
                </a:solidFill>
                <a:effectLst/>
                <a:ea typeface="Calibri" panose="020F0502020204030204" pitchFamily="34" charset="0"/>
                <a:cs typeface="Calibri" panose="020F0502020204030204" pitchFamily="34" charset="0"/>
              </a:rPr>
              <a:t>can understand and apply the fundamental principles and concepts of computer science, including abstraction, logic, algorithms and data representation</a:t>
            </a:r>
            <a:endParaRPr lang="en-GB" sz="1400" dirty="0">
              <a:solidFill>
                <a:srgbClr val="92D050"/>
              </a:solidFill>
              <a:effectLst/>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400" dirty="0">
                <a:solidFill>
                  <a:srgbClr val="92D050"/>
                </a:solidFill>
                <a:effectLst/>
                <a:ea typeface="Calibri" panose="020F0502020204030204" pitchFamily="34" charset="0"/>
                <a:cs typeface="Calibri" panose="020F0502020204030204" pitchFamily="34" charset="0"/>
              </a:rPr>
              <a:t>can analyse problems in computational terms, and have repeated practical experience of writing computer programs in order to solve such problems</a:t>
            </a:r>
            <a:endParaRPr lang="en-GB" sz="1400" dirty="0">
              <a:solidFill>
                <a:srgbClr val="92D050"/>
              </a:solidFill>
              <a:effectLst/>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400" dirty="0">
                <a:solidFill>
                  <a:srgbClr val="92D050"/>
                </a:solidFill>
                <a:effectLst/>
                <a:ea typeface="Calibri" panose="020F0502020204030204" pitchFamily="34" charset="0"/>
                <a:cs typeface="Calibri" panose="020F0502020204030204" pitchFamily="34" charset="0"/>
              </a:rPr>
              <a:t>can evaluate and apply information technology, including new or unfamiliar technologies, analytically to solve problems</a:t>
            </a:r>
            <a:endParaRPr lang="en-GB" sz="1400" dirty="0">
              <a:solidFill>
                <a:srgbClr val="92D050"/>
              </a:solidFill>
              <a:effectLst/>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400" dirty="0">
                <a:solidFill>
                  <a:srgbClr val="92D050"/>
                </a:solidFill>
                <a:effectLst/>
                <a:ea typeface="Calibri" panose="020F0502020204030204" pitchFamily="34" charset="0"/>
                <a:cs typeface="Calibri" panose="020F0502020204030204" pitchFamily="34" charset="0"/>
              </a:rPr>
              <a:t>are responsible, competent, confident and creative users of information and communication technology</a:t>
            </a:r>
            <a:endParaRPr lang="en-GB" sz="1400" dirty="0">
              <a:solidFill>
                <a:srgbClr val="92D05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7885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5: Autumn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5: Autumn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Sharing information</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106894877"/>
              </p:ext>
            </p:extLst>
          </p:nvPr>
        </p:nvGraphicFramePr>
        <p:xfrm>
          <a:off x="232409" y="893429"/>
          <a:ext cx="9173733" cy="53552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215149">
                  <a:extLst>
                    <a:ext uri="{9D8B030D-6E8A-4147-A177-3AD203B41FA5}">
                      <a16:colId xmlns:a16="http://schemas.microsoft.com/office/drawing/2014/main" val="2704425779"/>
                    </a:ext>
                  </a:extLst>
                </a:gridCol>
                <a:gridCol w="4352361">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355142">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78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explain that computers can be connected together to form systems</a:t>
                      </a:r>
                      <a:endParaRPr lang="en-US" sz="780" b="0" i="0" u="none" strike="noStrike">
                        <a:solidFill>
                          <a:srgbClr val="0000FF"/>
                        </a:solidFill>
                        <a:effectLst/>
                        <a:latin typeface="Roboto" panose="02000000000000000000" pitchFamily="2" charset="0"/>
                        <a:ea typeface="Roboto" panose="02000000000000000000" pitchFamily="2" charset="0"/>
                      </a:endParaRP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lvl="0" algn="l" fontAlgn="b">
                        <a:spcAft>
                          <a:spcPts val="200"/>
                        </a:spcAft>
                      </a:pPr>
                      <a:r>
                        <a:rPr lang="en-US" sz="780" b="0" i="0" u="none" strike="noStrike">
                          <a:solidFill>
                            <a:schemeClr val="bg1"/>
                          </a:solidFill>
                          <a:effectLst/>
                          <a:latin typeface="Roboto" panose="02000000000000000000" pitchFamily="2" charset="0"/>
                          <a:ea typeface="Roboto" panose="02000000000000000000" pitchFamily="2" charset="0"/>
                        </a:rPr>
                        <a:t>- I can describe that a computer system features inputs, processes, and outputs</a:t>
                      </a:r>
                      <a:br>
                        <a:rPr lang="en-US" sz="780" b="0" i="0" u="none" strike="noStrike">
                          <a:solidFill>
                            <a:schemeClr val="bg1"/>
                          </a:solidFill>
                          <a:effectLst/>
                          <a:latin typeface="Roboto" panose="02000000000000000000" pitchFamily="2" charset="0"/>
                          <a:ea typeface="Roboto" panose="02000000000000000000" pitchFamily="2" charset="0"/>
                        </a:rPr>
                      </a:br>
                      <a:r>
                        <a:rPr lang="en-US" sz="780" b="0" i="0" u="none" strike="noStrike">
                          <a:solidFill>
                            <a:schemeClr val="bg1"/>
                          </a:solidFill>
                          <a:effectLst/>
                          <a:latin typeface="Roboto" panose="02000000000000000000" pitchFamily="2" charset="0"/>
                          <a:ea typeface="Roboto" panose="02000000000000000000" pitchFamily="2" charset="0"/>
                        </a:rPr>
                        <a:t>- I can explain that computer systems communicate with other devices</a:t>
                      </a:r>
                      <a:br>
                        <a:rPr lang="en-US" sz="780" b="0" i="0" u="none" strike="noStrike">
                          <a:solidFill>
                            <a:schemeClr val="bg1"/>
                          </a:solidFill>
                          <a:effectLst/>
                          <a:latin typeface="Roboto" panose="02000000000000000000" pitchFamily="2" charset="0"/>
                          <a:ea typeface="Roboto" panose="02000000000000000000" pitchFamily="2" charset="0"/>
                        </a:rPr>
                      </a:br>
                      <a:r>
                        <a:rPr lang="en-US" sz="780" b="0" i="0" u="none" strike="noStrike">
                          <a:solidFill>
                            <a:schemeClr val="bg1"/>
                          </a:solidFill>
                          <a:effectLst/>
                          <a:latin typeface="Roboto" panose="02000000000000000000" pitchFamily="2" charset="0"/>
                          <a:ea typeface="Roboto" panose="02000000000000000000" pitchFamily="2" charset="0"/>
                        </a:rPr>
                        <a:t>- I can explain that systems are built using a number of parts</a:t>
                      </a: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780" kern="1200">
                          <a:solidFill>
                            <a:schemeClr val="bg1"/>
                          </a:solidFill>
                          <a:latin typeface="Roboto" panose="02000000000000000000" pitchFamily="2" charset="0"/>
                          <a:ea typeface="Roboto" panose="02000000000000000000" pitchFamily="2" charset="0"/>
                          <a:cs typeface="+mn-cs"/>
                        </a:rPr>
                        <a:t>Prior to pupils logging onto the computer:</a:t>
                      </a:r>
                      <a:r>
                        <a:rPr lang="en-US" sz="780" kern="1200">
                          <a:solidFill>
                            <a:schemeClr val="bg1"/>
                          </a:solidFill>
                          <a:latin typeface="Roboto" panose="02000000000000000000" pitchFamily="2" charset="0"/>
                          <a:ea typeface="Roboto" panose="02000000000000000000" pitchFamily="2" charset="0"/>
                          <a:cs typeface="+mn-cs"/>
                          <a:hlinkClick r:id="rId3">
                            <a:extLst>
                              <a:ext uri="{A12FA001-AC4F-418D-AE19-62706E023703}">
                                <ahyp:hlinkClr xmlns:ahyp="http://schemas.microsoft.com/office/drawing/2018/hyperlinkcolor" val="tx"/>
                              </a:ext>
                            </a:extLst>
                          </a:hlinkClick>
                        </a:rPr>
                        <a:t> </a:t>
                      </a:r>
                      <a:r>
                        <a:rPr lang="en-US" sz="780" kern="1200">
                          <a:solidFill>
                            <a:srgbClr val="0000FF"/>
                          </a:solidFill>
                          <a:latin typeface="Roboto" panose="02000000000000000000" pitchFamily="2" charset="0"/>
                          <a:ea typeface="Roboto" panose="02000000000000000000" pitchFamily="2" charset="0"/>
                          <a:cs typeface="+mn-cs"/>
                          <a:hlinkClick r:id="rId3">
                            <a:extLst>
                              <a:ext uri="{A12FA001-AC4F-418D-AE19-62706E023703}">
                                <ahyp:hlinkClr xmlns:ahyp="http://schemas.microsoft.com/office/drawing/2018/hyperlinkcolor" val="tx"/>
                              </a:ext>
                            </a:extLst>
                          </a:hlinkClick>
                        </a:rPr>
                        <a:t>I can explain what a strong password is and demonstrate how to create one.</a:t>
                      </a:r>
                      <a:endParaRPr lang="en-GB" sz="780">
                        <a:solidFill>
                          <a:srgbClr val="0000FF"/>
                        </a:solidFill>
                        <a:latin typeface="Roboto" panose="02000000000000000000" pitchFamily="2" charset="0"/>
                        <a:ea typeface="Roboto" panose="02000000000000000000" pitchFamily="2" charset="0"/>
                      </a:endParaRP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78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a:t>
                      </a:r>
                      <a:r>
                        <a:rPr lang="en-US" sz="780" b="0" i="0" u="none" strike="noStrike" err="1">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recognise</a:t>
                      </a:r>
                      <a:r>
                        <a:rPr lang="en-US" sz="78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 the role of computer systems in our lives</a:t>
                      </a:r>
                      <a:endParaRPr lang="en-US" sz="780" b="0" i="0" u="none" strike="noStrike">
                        <a:solidFill>
                          <a:srgbClr val="0000FF"/>
                        </a:solidFill>
                        <a:effectLst/>
                        <a:latin typeface="Roboto" panose="02000000000000000000" pitchFamily="2" charset="0"/>
                        <a:ea typeface="Roboto" panose="02000000000000000000" pitchFamily="2" charset="0"/>
                      </a:endParaRP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lvl="0" algn="l" fontAlgn="b">
                        <a:spcAft>
                          <a:spcPts val="200"/>
                        </a:spcAft>
                      </a:pPr>
                      <a:r>
                        <a:rPr lang="en-US" sz="780" b="0" i="0" u="none" strike="noStrike">
                          <a:solidFill>
                            <a:schemeClr val="bg1"/>
                          </a:solidFill>
                          <a:effectLst/>
                          <a:latin typeface="Roboto" panose="02000000000000000000" pitchFamily="2" charset="0"/>
                          <a:ea typeface="Roboto" panose="02000000000000000000" pitchFamily="2" charset="0"/>
                        </a:rPr>
                        <a:t>- I can explain the benefits of a given computer system</a:t>
                      </a:r>
                      <a:br>
                        <a:rPr lang="en-US" sz="780" b="0" i="0" u="none" strike="noStrike">
                          <a:solidFill>
                            <a:schemeClr val="bg1"/>
                          </a:solidFill>
                          <a:effectLst/>
                          <a:latin typeface="Roboto" panose="02000000000000000000" pitchFamily="2" charset="0"/>
                          <a:ea typeface="Roboto" panose="02000000000000000000" pitchFamily="2" charset="0"/>
                        </a:rPr>
                      </a:br>
                      <a:r>
                        <a:rPr lang="en-US" sz="780" b="0" i="0" u="none" strike="noStrike">
                          <a:solidFill>
                            <a:schemeClr val="bg1"/>
                          </a:solidFill>
                          <a:effectLst/>
                          <a:latin typeface="Roboto" panose="02000000000000000000" pitchFamily="2" charset="0"/>
                          <a:ea typeface="Roboto" panose="02000000000000000000" pitchFamily="2" charset="0"/>
                        </a:rPr>
                        <a:t>- I can identify tasks that are managed by computer systems</a:t>
                      </a:r>
                      <a:br>
                        <a:rPr lang="en-US" sz="780" b="0" i="0" u="none" strike="noStrike">
                          <a:solidFill>
                            <a:schemeClr val="bg1"/>
                          </a:solidFill>
                          <a:effectLst/>
                          <a:latin typeface="Roboto" panose="02000000000000000000" pitchFamily="2" charset="0"/>
                          <a:ea typeface="Roboto" panose="02000000000000000000" pitchFamily="2" charset="0"/>
                        </a:rPr>
                      </a:br>
                      <a:r>
                        <a:rPr lang="en-US" sz="780" b="0" i="0" u="none" strike="noStrike">
                          <a:solidFill>
                            <a:schemeClr val="bg1"/>
                          </a:solidFill>
                          <a:effectLst/>
                          <a:latin typeface="Roboto" panose="02000000000000000000" pitchFamily="2" charset="0"/>
                          <a:ea typeface="Roboto" panose="02000000000000000000" pitchFamily="2" charset="0"/>
                        </a:rPr>
                        <a:t>- I can identify the human elements of a computer system</a:t>
                      </a: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780">
                        <a:solidFill>
                          <a:schemeClr val="bg1"/>
                        </a:solidFill>
                        <a:latin typeface="Roboto" panose="02000000000000000000" pitchFamily="2" charset="0"/>
                        <a:ea typeface="Roboto" panose="02000000000000000000" pitchFamily="2" charset="0"/>
                      </a:endParaRP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284997">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78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a:t>
                      </a:r>
                      <a:r>
                        <a:rPr lang="en-US" sz="780" b="0" i="0" u="none" strike="noStrike" err="1">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recognise</a:t>
                      </a:r>
                      <a:r>
                        <a:rPr lang="en-US" sz="78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 how information is transferred over the internet</a:t>
                      </a:r>
                      <a:endParaRPr lang="en-US" sz="780" b="0" i="0" u="none" strike="noStrike">
                        <a:solidFill>
                          <a:srgbClr val="0000FF"/>
                        </a:solidFill>
                        <a:effectLst/>
                        <a:latin typeface="Roboto" panose="02000000000000000000" pitchFamily="2" charset="0"/>
                        <a:ea typeface="Roboto" panose="02000000000000000000" pitchFamily="2" charset="0"/>
                      </a:endParaRP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lvl="0" algn="l" fontAlgn="b">
                        <a:spcAft>
                          <a:spcPts val="200"/>
                        </a:spcAft>
                      </a:pPr>
                      <a:r>
                        <a:rPr lang="en-US" sz="780" b="0" i="0" u="none" strike="noStrike">
                          <a:solidFill>
                            <a:schemeClr val="bg1"/>
                          </a:solidFill>
                          <a:effectLst/>
                          <a:latin typeface="Roboto" panose="02000000000000000000" pitchFamily="2" charset="0"/>
                          <a:ea typeface="Roboto" panose="02000000000000000000" pitchFamily="2" charset="0"/>
                        </a:rPr>
                        <a:t>- I can explain that data is transferred over networks in packets</a:t>
                      </a:r>
                      <a:br>
                        <a:rPr lang="en-US" sz="780" b="0" i="0" u="none" strike="noStrike">
                          <a:solidFill>
                            <a:schemeClr val="bg1"/>
                          </a:solidFill>
                          <a:effectLst/>
                          <a:latin typeface="Roboto" panose="02000000000000000000" pitchFamily="2" charset="0"/>
                          <a:ea typeface="Roboto" panose="02000000000000000000" pitchFamily="2" charset="0"/>
                        </a:rPr>
                      </a:br>
                      <a:r>
                        <a:rPr lang="en-US" sz="780" b="0" i="0" u="none" strike="noStrike">
                          <a:solidFill>
                            <a:schemeClr val="bg1"/>
                          </a:solidFill>
                          <a:effectLst/>
                          <a:latin typeface="Roboto" panose="02000000000000000000" pitchFamily="2" charset="0"/>
                          <a:ea typeface="Roboto" panose="02000000000000000000" pitchFamily="2" charset="0"/>
                        </a:rPr>
                        <a:t>- I can explain that networked digital devices have unique addresses</a:t>
                      </a:r>
                      <a:br>
                        <a:rPr lang="en-US" sz="780" b="0" i="0" u="none" strike="noStrike">
                          <a:solidFill>
                            <a:schemeClr val="bg1"/>
                          </a:solidFill>
                          <a:effectLst/>
                          <a:latin typeface="Roboto" panose="02000000000000000000" pitchFamily="2" charset="0"/>
                          <a:ea typeface="Roboto" panose="02000000000000000000" pitchFamily="2" charset="0"/>
                        </a:rPr>
                      </a:br>
                      <a:r>
                        <a:rPr lang="en-US" sz="780" b="0" i="0" u="none" strike="noStrike">
                          <a:solidFill>
                            <a:schemeClr val="bg1"/>
                          </a:solidFill>
                          <a:effectLst/>
                          <a:latin typeface="Roboto" panose="02000000000000000000" pitchFamily="2" charset="0"/>
                          <a:ea typeface="Roboto" panose="02000000000000000000" pitchFamily="2" charset="0"/>
                        </a:rPr>
                        <a:t>- I can </a:t>
                      </a:r>
                      <a:r>
                        <a:rPr lang="en-US" sz="780" b="0" i="0" u="none" strike="noStrike" err="1">
                          <a:solidFill>
                            <a:schemeClr val="bg1"/>
                          </a:solidFill>
                          <a:effectLst/>
                          <a:latin typeface="Roboto" panose="02000000000000000000" pitchFamily="2" charset="0"/>
                          <a:ea typeface="Roboto" panose="02000000000000000000" pitchFamily="2" charset="0"/>
                        </a:rPr>
                        <a:t>recognise</a:t>
                      </a:r>
                      <a:r>
                        <a:rPr lang="en-US" sz="780" b="0" i="0" u="none" strike="noStrike">
                          <a:solidFill>
                            <a:schemeClr val="bg1"/>
                          </a:solidFill>
                          <a:effectLst/>
                          <a:latin typeface="Roboto" panose="02000000000000000000" pitchFamily="2" charset="0"/>
                          <a:ea typeface="Roboto" panose="02000000000000000000" pitchFamily="2" charset="0"/>
                        </a:rPr>
                        <a:t> that data is transferred using agreed methods</a:t>
                      </a: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780">
                        <a:solidFill>
                          <a:schemeClr val="bg1"/>
                        </a:solidFill>
                        <a:latin typeface="Roboto" panose="02000000000000000000" pitchFamily="2" charset="0"/>
                        <a:ea typeface="Roboto" panose="02000000000000000000" pitchFamily="2" charset="0"/>
                      </a:endParaRP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78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explain how sharing information online lets people in different places work together</a:t>
                      </a:r>
                      <a:endParaRPr lang="en-US" sz="780" b="0" i="0" u="none" strike="noStrike">
                        <a:solidFill>
                          <a:srgbClr val="0000FF"/>
                        </a:solidFill>
                        <a:effectLst/>
                        <a:latin typeface="Roboto" panose="02000000000000000000" pitchFamily="2" charset="0"/>
                        <a:ea typeface="Roboto" panose="02000000000000000000" pitchFamily="2" charset="0"/>
                      </a:endParaRP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lvl="0" algn="l" fontAlgn="b">
                        <a:spcAft>
                          <a:spcPts val="200"/>
                        </a:spcAft>
                      </a:pPr>
                      <a:r>
                        <a:rPr lang="en-US" sz="780" b="0" i="0" u="none" strike="noStrike">
                          <a:solidFill>
                            <a:schemeClr val="bg1"/>
                          </a:solidFill>
                          <a:effectLst/>
                          <a:latin typeface="Roboto" panose="02000000000000000000" pitchFamily="2" charset="0"/>
                          <a:ea typeface="Roboto" panose="02000000000000000000" pitchFamily="2" charset="0"/>
                        </a:rPr>
                        <a:t>- I can explain that the internet allows different media to be shared</a:t>
                      </a:r>
                      <a:br>
                        <a:rPr lang="en-US" sz="780" b="0" i="0" u="none" strike="noStrike">
                          <a:solidFill>
                            <a:schemeClr val="bg1"/>
                          </a:solidFill>
                          <a:effectLst/>
                          <a:latin typeface="Roboto" panose="02000000000000000000" pitchFamily="2" charset="0"/>
                          <a:ea typeface="Roboto" panose="02000000000000000000" pitchFamily="2" charset="0"/>
                        </a:rPr>
                      </a:br>
                      <a:r>
                        <a:rPr lang="en-US" sz="780" b="0" i="0" u="none" strike="noStrike">
                          <a:solidFill>
                            <a:schemeClr val="bg1"/>
                          </a:solidFill>
                          <a:effectLst/>
                          <a:latin typeface="Roboto" panose="02000000000000000000" pitchFamily="2" charset="0"/>
                          <a:ea typeface="Roboto" panose="02000000000000000000" pitchFamily="2" charset="0"/>
                        </a:rPr>
                        <a:t>- I can </a:t>
                      </a:r>
                      <a:r>
                        <a:rPr lang="en-US" sz="780" b="0" i="0" u="none" strike="noStrike" err="1">
                          <a:solidFill>
                            <a:schemeClr val="bg1"/>
                          </a:solidFill>
                          <a:effectLst/>
                          <a:latin typeface="Roboto" panose="02000000000000000000" pitchFamily="2" charset="0"/>
                          <a:ea typeface="Roboto" panose="02000000000000000000" pitchFamily="2" charset="0"/>
                        </a:rPr>
                        <a:t>recognise</a:t>
                      </a:r>
                      <a:r>
                        <a:rPr lang="en-US" sz="780" b="0" i="0" u="none" strike="noStrike">
                          <a:solidFill>
                            <a:schemeClr val="bg1"/>
                          </a:solidFill>
                          <a:effectLst/>
                          <a:latin typeface="Roboto" panose="02000000000000000000" pitchFamily="2" charset="0"/>
                          <a:ea typeface="Roboto" panose="02000000000000000000" pitchFamily="2" charset="0"/>
                        </a:rPr>
                        <a:t> that connected digital devices can allow us to access shared files stored online</a:t>
                      </a:r>
                      <a:br>
                        <a:rPr lang="en-US" sz="780" b="0" i="0" u="none" strike="noStrike">
                          <a:solidFill>
                            <a:schemeClr val="bg1"/>
                          </a:solidFill>
                          <a:effectLst/>
                          <a:latin typeface="Roboto" panose="02000000000000000000" pitchFamily="2" charset="0"/>
                          <a:ea typeface="Roboto" panose="02000000000000000000" pitchFamily="2" charset="0"/>
                        </a:rPr>
                      </a:br>
                      <a:r>
                        <a:rPr lang="en-US" sz="780" b="0" i="0" u="none" strike="noStrike">
                          <a:solidFill>
                            <a:schemeClr val="bg1"/>
                          </a:solidFill>
                          <a:effectLst/>
                          <a:latin typeface="Roboto" panose="02000000000000000000" pitchFamily="2" charset="0"/>
                          <a:ea typeface="Roboto" panose="02000000000000000000" pitchFamily="2" charset="0"/>
                        </a:rPr>
                        <a:t>- I can send information over the internet in different ways</a:t>
                      </a: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780">
                          <a:solidFill>
                            <a:srgbClr val="0000FF"/>
                          </a:solidFill>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I can search for information about an individual online and </a:t>
                      </a:r>
                      <a:r>
                        <a:rPr lang="en-US" sz="780" err="1">
                          <a:solidFill>
                            <a:srgbClr val="0000FF"/>
                          </a:solidFill>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summarise</a:t>
                      </a:r>
                      <a:r>
                        <a:rPr lang="en-US" sz="780">
                          <a:solidFill>
                            <a:srgbClr val="0000FF"/>
                          </a:solidFill>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 the information found.</a:t>
                      </a:r>
                      <a:endParaRPr lang="en-US" sz="78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780">
                          <a:solidFill>
                            <a:srgbClr val="0000FF"/>
                          </a:solidFill>
                          <a:latin typeface="Roboto" panose="02000000000000000000" pitchFamily="2" charset="0"/>
                          <a:ea typeface="Roboto" panose="02000000000000000000" pitchFamily="2" charset="0"/>
                          <a:hlinkClick r:id="rId8">
                            <a:extLst>
                              <a:ext uri="{A12FA001-AC4F-418D-AE19-62706E023703}">
                                <ahyp:hlinkClr xmlns:ahyp="http://schemas.microsoft.com/office/drawing/2018/hyperlinkcolor" val="tx"/>
                              </a:ext>
                            </a:extLst>
                          </a:hlinkClick>
                        </a:rPr>
                        <a:t>I can describe ways that information about anyone online can be used by others to make judgments about an individual and why these may be incorrect</a:t>
                      </a:r>
                      <a:endParaRPr lang="en-US" sz="78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780">
                          <a:solidFill>
                            <a:srgbClr val="0000FF"/>
                          </a:solidFill>
                          <a:latin typeface="Roboto" panose="02000000000000000000" pitchFamily="2" charset="0"/>
                          <a:ea typeface="Roboto" panose="02000000000000000000" pitchFamily="2" charset="0"/>
                          <a:hlinkClick r:id="rId9">
                            <a:extLst>
                              <a:ext uri="{A12FA001-AC4F-418D-AE19-62706E023703}">
                                <ahyp:hlinkClr xmlns:ahyp="http://schemas.microsoft.com/office/drawing/2018/hyperlinkcolor" val="tx"/>
                              </a:ext>
                            </a:extLst>
                          </a:hlinkClick>
                        </a:rPr>
                        <a:t>I can explain the benefits and limitations of using different types of search technologies e.g. voice-activation search engine. I can explain how some technology can limit the information I am presented with.</a:t>
                      </a:r>
                      <a:endParaRPr lang="en-US" sz="78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780">
                          <a:solidFill>
                            <a:srgbClr val="0000FF"/>
                          </a:solidFill>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I can explain how many free apps or services may read and share private information (e.g. friends, contacts, likes, images, videos, voice, messages, geolocation) with others.</a:t>
                      </a:r>
                      <a:endParaRPr lang="en-US" sz="780">
                        <a:solidFill>
                          <a:srgbClr val="0000FF"/>
                        </a:solidFill>
                        <a:latin typeface="Roboto" panose="02000000000000000000" pitchFamily="2" charset="0"/>
                        <a:ea typeface="Roboto" panose="02000000000000000000" pitchFamily="2" charset="0"/>
                      </a:endParaRP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780" b="0" i="0" u="none" strike="noStrike">
                          <a:solidFill>
                            <a:srgbClr val="0000FF"/>
                          </a:solidFill>
                          <a:effectLst/>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To contribute to a shared project online</a:t>
                      </a:r>
                      <a:endParaRPr lang="en-US" sz="780" b="0" i="0" u="none" strike="noStrike">
                        <a:solidFill>
                          <a:srgbClr val="0000FF"/>
                        </a:solidFill>
                        <a:effectLst/>
                        <a:latin typeface="Roboto" panose="02000000000000000000" pitchFamily="2" charset="0"/>
                        <a:ea typeface="Roboto" panose="02000000000000000000" pitchFamily="2" charset="0"/>
                      </a:endParaRP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lvl="0" algn="l" fontAlgn="b">
                        <a:spcAft>
                          <a:spcPts val="200"/>
                        </a:spcAft>
                      </a:pPr>
                      <a:r>
                        <a:rPr lang="en-US" sz="780" b="0" i="0" u="none" strike="noStrike">
                          <a:solidFill>
                            <a:schemeClr val="bg1"/>
                          </a:solidFill>
                          <a:effectLst/>
                          <a:latin typeface="Roboto" panose="02000000000000000000" pitchFamily="2" charset="0"/>
                          <a:ea typeface="Roboto" panose="02000000000000000000" pitchFamily="2" charset="0"/>
                        </a:rPr>
                        <a:t>- I can compare working online with working offline</a:t>
                      </a:r>
                      <a:br>
                        <a:rPr lang="en-US" sz="780" b="0" i="0" u="none" strike="noStrike">
                          <a:solidFill>
                            <a:schemeClr val="bg1"/>
                          </a:solidFill>
                          <a:effectLst/>
                          <a:latin typeface="Roboto" panose="02000000000000000000" pitchFamily="2" charset="0"/>
                          <a:ea typeface="Roboto" panose="02000000000000000000" pitchFamily="2" charset="0"/>
                        </a:rPr>
                      </a:br>
                      <a:r>
                        <a:rPr lang="en-US" sz="780" b="0" i="0" u="none" strike="noStrike">
                          <a:solidFill>
                            <a:schemeClr val="bg1"/>
                          </a:solidFill>
                          <a:effectLst/>
                          <a:latin typeface="Roboto" panose="02000000000000000000" pitchFamily="2" charset="0"/>
                          <a:ea typeface="Roboto" panose="02000000000000000000" pitchFamily="2" charset="0"/>
                        </a:rPr>
                        <a:t>- I can make thoughtful suggestions on my group’s work</a:t>
                      </a:r>
                      <a:br>
                        <a:rPr lang="en-US" sz="780" b="0" i="0" u="none" strike="noStrike">
                          <a:solidFill>
                            <a:schemeClr val="bg1"/>
                          </a:solidFill>
                          <a:effectLst/>
                          <a:latin typeface="Roboto" panose="02000000000000000000" pitchFamily="2" charset="0"/>
                          <a:ea typeface="Roboto" panose="02000000000000000000" pitchFamily="2" charset="0"/>
                        </a:rPr>
                      </a:br>
                      <a:r>
                        <a:rPr lang="en-US" sz="780" b="0" i="0" u="none" strike="noStrike">
                          <a:solidFill>
                            <a:schemeClr val="bg1"/>
                          </a:solidFill>
                          <a:effectLst/>
                          <a:latin typeface="Roboto" panose="02000000000000000000" pitchFamily="2" charset="0"/>
                          <a:ea typeface="Roboto" panose="02000000000000000000" pitchFamily="2" charset="0"/>
                        </a:rPr>
                        <a:t>- I can suggest strategies to ensure successful group work</a:t>
                      </a: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780">
                        <a:solidFill>
                          <a:schemeClr val="bg1"/>
                        </a:solidFill>
                        <a:latin typeface="Roboto" panose="02000000000000000000" pitchFamily="2" charset="0"/>
                        <a:ea typeface="Roboto" panose="02000000000000000000" pitchFamily="2" charset="0"/>
                      </a:endParaRP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541052">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780" b="0" i="0" u="none" strike="noStrike">
                          <a:solidFill>
                            <a:srgbClr val="0000FF"/>
                          </a:solidFill>
                          <a:effectLst/>
                          <a:latin typeface="Roboto" panose="02000000000000000000" pitchFamily="2" charset="0"/>
                          <a:ea typeface="Roboto" panose="02000000000000000000" pitchFamily="2" charset="0"/>
                          <a:hlinkClick r:id="rId12">
                            <a:extLst>
                              <a:ext uri="{A12FA001-AC4F-418D-AE19-62706E023703}">
                                <ahyp:hlinkClr xmlns:ahyp="http://schemas.microsoft.com/office/drawing/2018/hyperlinkcolor" val="tx"/>
                              </a:ext>
                            </a:extLst>
                          </a:hlinkClick>
                        </a:rPr>
                        <a:t>To evaluate different ways of working together online</a:t>
                      </a:r>
                      <a:endParaRPr lang="en-US" sz="780" b="0" i="0" u="none" strike="noStrike">
                        <a:solidFill>
                          <a:srgbClr val="0000FF"/>
                        </a:solidFill>
                        <a:effectLst/>
                        <a:latin typeface="Roboto" panose="02000000000000000000" pitchFamily="2" charset="0"/>
                        <a:ea typeface="Roboto" panose="02000000000000000000" pitchFamily="2" charset="0"/>
                      </a:endParaRP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lvl="0" algn="l" fontAlgn="b">
                        <a:spcAft>
                          <a:spcPts val="200"/>
                        </a:spcAft>
                      </a:pPr>
                      <a:r>
                        <a:rPr lang="en-US" sz="780" b="0" i="0" u="none" strike="noStrike">
                          <a:solidFill>
                            <a:schemeClr val="bg1"/>
                          </a:solidFill>
                          <a:effectLst/>
                          <a:latin typeface="Roboto" panose="02000000000000000000" pitchFamily="2" charset="0"/>
                          <a:ea typeface="Roboto" panose="02000000000000000000" pitchFamily="2" charset="0"/>
                        </a:rPr>
                        <a:t>- I can explain how the internet enables effective collaboration</a:t>
                      </a:r>
                      <a:br>
                        <a:rPr lang="en-US" sz="780" b="0" i="0" u="none" strike="noStrike">
                          <a:solidFill>
                            <a:schemeClr val="bg1"/>
                          </a:solidFill>
                          <a:effectLst/>
                          <a:latin typeface="Roboto" panose="02000000000000000000" pitchFamily="2" charset="0"/>
                          <a:ea typeface="Roboto" panose="02000000000000000000" pitchFamily="2" charset="0"/>
                        </a:rPr>
                      </a:br>
                      <a:r>
                        <a:rPr lang="en-US" sz="780" b="0" i="0" u="none" strike="noStrike">
                          <a:solidFill>
                            <a:schemeClr val="bg1"/>
                          </a:solidFill>
                          <a:effectLst/>
                          <a:latin typeface="Roboto" panose="02000000000000000000" pitchFamily="2" charset="0"/>
                          <a:ea typeface="Roboto" panose="02000000000000000000" pitchFamily="2" charset="0"/>
                        </a:rPr>
                        <a:t>- I can identify different ways of working together online</a:t>
                      </a:r>
                      <a:br>
                        <a:rPr lang="en-US" sz="780" b="0" i="0" u="none" strike="noStrike">
                          <a:solidFill>
                            <a:schemeClr val="bg1"/>
                          </a:solidFill>
                          <a:effectLst/>
                          <a:latin typeface="Roboto" panose="02000000000000000000" pitchFamily="2" charset="0"/>
                          <a:ea typeface="Roboto" panose="02000000000000000000" pitchFamily="2" charset="0"/>
                        </a:rPr>
                      </a:br>
                      <a:r>
                        <a:rPr lang="en-US" sz="780" b="0" i="0" u="none" strike="noStrike">
                          <a:solidFill>
                            <a:schemeClr val="bg1"/>
                          </a:solidFill>
                          <a:effectLst/>
                          <a:latin typeface="Roboto" panose="02000000000000000000" pitchFamily="2" charset="0"/>
                          <a:ea typeface="Roboto" panose="02000000000000000000" pitchFamily="2" charset="0"/>
                        </a:rPr>
                        <a:t>- I can </a:t>
                      </a:r>
                      <a:r>
                        <a:rPr lang="en-US" sz="780" b="0" i="0" u="none" strike="noStrike" err="1">
                          <a:solidFill>
                            <a:schemeClr val="bg1"/>
                          </a:solidFill>
                          <a:effectLst/>
                          <a:latin typeface="Roboto" panose="02000000000000000000" pitchFamily="2" charset="0"/>
                          <a:ea typeface="Roboto" panose="02000000000000000000" pitchFamily="2" charset="0"/>
                        </a:rPr>
                        <a:t>recognise</a:t>
                      </a:r>
                      <a:r>
                        <a:rPr lang="en-US" sz="780" b="0" i="0" u="none" strike="noStrike">
                          <a:solidFill>
                            <a:schemeClr val="bg1"/>
                          </a:solidFill>
                          <a:effectLst/>
                          <a:latin typeface="Roboto" panose="02000000000000000000" pitchFamily="2" charset="0"/>
                          <a:ea typeface="Roboto" panose="02000000000000000000" pitchFamily="2" charset="0"/>
                        </a:rPr>
                        <a:t> that working together on the internet can be public or private</a:t>
                      </a: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780" kern="1200">
                        <a:solidFill>
                          <a:schemeClr val="bg1"/>
                        </a:solidFill>
                        <a:latin typeface="Roboto" panose="02000000000000000000" pitchFamily="2" charset="0"/>
                        <a:ea typeface="Roboto" panose="02000000000000000000" pitchFamily="2" charset="0"/>
                        <a:cs typeface="+mn-cs"/>
                      </a:endParaRP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r h="0">
                <a:tc>
                  <a:txBody>
                    <a:bodyPr/>
                    <a:lstStyle/>
                    <a:p>
                      <a:pPr algn="ctr">
                        <a:lnSpc>
                          <a:spcPct val="100000"/>
                        </a:lnSpc>
                        <a:spcAft>
                          <a:spcPts val="0"/>
                        </a:spcAft>
                      </a:pP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780" b="1" i="0" u="none" strike="noStrike">
                          <a:solidFill>
                            <a:schemeClr val="bg1"/>
                          </a:solidFill>
                          <a:effectLst/>
                          <a:latin typeface="Roboto" panose="02000000000000000000" pitchFamily="2" charset="0"/>
                          <a:ea typeface="Roboto" panose="02000000000000000000" pitchFamily="2" charset="0"/>
                        </a:rPr>
                        <a:t>Additional E Safety Lesson</a:t>
                      </a: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lvl="0" algn="l" fontAlgn="b">
                        <a:spcAft>
                          <a:spcPts val="200"/>
                        </a:spcAft>
                      </a:pPr>
                      <a:r>
                        <a:rPr lang="en-US" sz="780" b="0" i="1" u="none" strike="noStrike">
                          <a:solidFill>
                            <a:schemeClr val="bg1"/>
                          </a:solidFill>
                          <a:effectLst/>
                          <a:latin typeface="Roboto" panose="02000000000000000000" pitchFamily="2" charset="0"/>
                          <a:ea typeface="Roboto" panose="02000000000000000000" pitchFamily="2" charset="0"/>
                        </a:rPr>
                        <a:t>Online relationships</a:t>
                      </a: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80" kern="1200">
                          <a:solidFill>
                            <a:srgbClr val="0000FF"/>
                          </a:solidFill>
                          <a:latin typeface="Roboto" panose="02000000000000000000" pitchFamily="2" charset="0"/>
                          <a:ea typeface="Roboto" panose="02000000000000000000" pitchFamily="2" charset="0"/>
                          <a:cs typeface="+mn-cs"/>
                          <a:hlinkClick r:id="rId13">
                            <a:extLst>
                              <a:ext uri="{A12FA001-AC4F-418D-AE19-62706E023703}">
                                <ahyp:hlinkClr xmlns:ahyp="http://schemas.microsoft.com/office/drawing/2018/hyperlinkcolor" val="tx"/>
                              </a:ext>
                            </a:extLst>
                          </a:hlinkClick>
                        </a:rPr>
                        <a:t>I can give examples of technology-specific forms of communication (e.g. emojis, memes and GIFs).</a:t>
                      </a:r>
                      <a:endParaRPr lang="en-US" sz="780" kern="1200">
                        <a:solidFill>
                          <a:srgbClr val="0000FF"/>
                        </a:solidFill>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80" kern="1200">
                          <a:solidFill>
                            <a:srgbClr val="0000FF"/>
                          </a:solidFill>
                          <a:latin typeface="Roboto" panose="02000000000000000000" pitchFamily="2" charset="0"/>
                          <a:ea typeface="Roboto" panose="02000000000000000000" pitchFamily="2" charset="0"/>
                          <a:cs typeface="+mn-cs"/>
                          <a:hlinkClick r:id="rId14">
                            <a:extLst>
                              <a:ext uri="{A12FA001-AC4F-418D-AE19-62706E023703}">
                                <ahyp:hlinkClr xmlns:ahyp="http://schemas.microsoft.com/office/drawing/2018/hyperlinkcolor" val="tx"/>
                              </a:ext>
                            </a:extLst>
                          </a:hlinkClick>
                        </a:rPr>
                        <a:t>I can explain that there are some people I communicate with online who may want to do me or my friends harm. I can </a:t>
                      </a:r>
                      <a:r>
                        <a:rPr lang="en-US" sz="780" kern="1200" err="1">
                          <a:solidFill>
                            <a:srgbClr val="0000FF"/>
                          </a:solidFill>
                          <a:latin typeface="Roboto" panose="02000000000000000000" pitchFamily="2" charset="0"/>
                          <a:ea typeface="Roboto" panose="02000000000000000000" pitchFamily="2" charset="0"/>
                          <a:cs typeface="+mn-cs"/>
                          <a:hlinkClick r:id="rId14">
                            <a:extLst>
                              <a:ext uri="{A12FA001-AC4F-418D-AE19-62706E023703}">
                                <ahyp:hlinkClr xmlns:ahyp="http://schemas.microsoft.com/office/drawing/2018/hyperlinkcolor" val="tx"/>
                              </a:ext>
                            </a:extLst>
                          </a:hlinkClick>
                        </a:rPr>
                        <a:t>recognise</a:t>
                      </a:r>
                      <a:r>
                        <a:rPr lang="en-US" sz="780" kern="1200">
                          <a:solidFill>
                            <a:srgbClr val="0000FF"/>
                          </a:solidFill>
                          <a:latin typeface="Roboto" panose="02000000000000000000" pitchFamily="2" charset="0"/>
                          <a:ea typeface="Roboto" panose="02000000000000000000" pitchFamily="2" charset="0"/>
                          <a:cs typeface="+mn-cs"/>
                          <a:hlinkClick r:id="rId14">
                            <a:extLst>
                              <a:ext uri="{A12FA001-AC4F-418D-AE19-62706E023703}">
                                <ahyp:hlinkClr xmlns:ahyp="http://schemas.microsoft.com/office/drawing/2018/hyperlinkcolor" val="tx"/>
                              </a:ext>
                            </a:extLst>
                          </a:hlinkClick>
                        </a:rPr>
                        <a:t> that this is not my / our fault.</a:t>
                      </a:r>
                      <a:endParaRPr lang="en-US" sz="780" kern="1200">
                        <a:solidFill>
                          <a:srgbClr val="0000FF"/>
                        </a:solidFill>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80" kern="1200">
                          <a:solidFill>
                            <a:srgbClr val="0000FF"/>
                          </a:solidFill>
                          <a:latin typeface="Roboto" panose="02000000000000000000" pitchFamily="2" charset="0"/>
                          <a:ea typeface="Roboto" panose="02000000000000000000" pitchFamily="2" charset="0"/>
                          <a:cs typeface="+mn-cs"/>
                          <a:hlinkClick r:id="rId15">
                            <a:extLst>
                              <a:ext uri="{A12FA001-AC4F-418D-AE19-62706E023703}">
                                <ahyp:hlinkClr xmlns:ahyp="http://schemas.microsoft.com/office/drawing/2018/hyperlinkcolor" val="tx"/>
                              </a:ext>
                            </a:extLst>
                          </a:hlinkClick>
                        </a:rPr>
                        <a:t>I can describe some of the ways people may be involved in online communities and describe how they might collaborate constructively with others and make positive contributions. (e.g. gaming communities or social media groups).</a:t>
                      </a:r>
                      <a:endParaRPr lang="en-US" sz="780" kern="1200">
                        <a:solidFill>
                          <a:srgbClr val="0000FF"/>
                        </a:solidFill>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80" kern="1200">
                          <a:solidFill>
                            <a:srgbClr val="0000FF"/>
                          </a:solidFill>
                          <a:latin typeface="Roboto" panose="02000000000000000000" pitchFamily="2" charset="0"/>
                          <a:ea typeface="Roboto" panose="02000000000000000000" pitchFamily="2" charset="0"/>
                          <a:cs typeface="+mn-cs"/>
                          <a:hlinkClick r:id="rId16">
                            <a:extLst>
                              <a:ext uri="{A12FA001-AC4F-418D-AE19-62706E023703}">
                                <ahyp:hlinkClr xmlns:ahyp="http://schemas.microsoft.com/office/drawing/2018/hyperlinkcolor" val="tx"/>
                              </a:ext>
                            </a:extLst>
                          </a:hlinkClick>
                        </a:rPr>
                        <a:t>I can explain how someone can get help if they are having problems and identify when to tell a trusted adult.</a:t>
                      </a:r>
                      <a:endParaRPr lang="en-US" sz="780" kern="1200">
                        <a:solidFill>
                          <a:srgbClr val="0000FF"/>
                        </a:solidFill>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80" kern="1200">
                          <a:solidFill>
                            <a:srgbClr val="0000FF"/>
                          </a:solidFill>
                          <a:latin typeface="Roboto" panose="02000000000000000000" pitchFamily="2" charset="0"/>
                          <a:ea typeface="Roboto" panose="02000000000000000000" pitchFamily="2" charset="0"/>
                          <a:cs typeface="+mn-cs"/>
                          <a:hlinkClick r:id="rId17">
                            <a:extLst>
                              <a:ext uri="{A12FA001-AC4F-418D-AE19-62706E023703}">
                                <ahyp:hlinkClr xmlns:ahyp="http://schemas.microsoft.com/office/drawing/2018/hyperlinkcolor" val="tx"/>
                              </a:ext>
                            </a:extLst>
                          </a:hlinkClick>
                        </a:rPr>
                        <a:t>I can demonstrate how to support others (including those who are having difficulties) online.</a:t>
                      </a:r>
                      <a:endParaRPr lang="en-US" sz="780" kern="1200">
                        <a:solidFill>
                          <a:srgbClr val="0000FF"/>
                        </a:solidFill>
                        <a:latin typeface="Roboto" panose="02000000000000000000" pitchFamily="2" charset="0"/>
                        <a:ea typeface="Roboto" panose="02000000000000000000" pitchFamily="2" charset="0"/>
                        <a:cs typeface="+mn-cs"/>
                      </a:endParaRPr>
                    </a:p>
                  </a:txBody>
                  <a:tcPr marL="45720" marR="4572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3248025024"/>
                  </a:ext>
                </a:extLst>
              </a:tr>
            </a:tbl>
          </a:graphicData>
        </a:graphic>
      </p:graphicFrame>
    </p:spTree>
    <p:extLst>
      <p:ext uri="{BB962C8B-B14F-4D97-AF65-F5344CB8AC3E}">
        <p14:creationId xmlns:p14="http://schemas.microsoft.com/office/powerpoint/2010/main" val="2141693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5: Autumn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5: Autumn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Vector Drawing</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4141060994"/>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500284">
                  <a:extLst>
                    <a:ext uri="{9D8B030D-6E8A-4147-A177-3AD203B41FA5}">
                      <a16:colId xmlns:a16="http://schemas.microsoft.com/office/drawing/2014/main" val="2704425779"/>
                    </a:ext>
                  </a:extLst>
                </a:gridCol>
                <a:gridCol w="4067226">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identify that drawing tools can be used to produce different outcomes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discuss how a vector drawing is different from paper-based drawing</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the main drawing tools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recognise that vector drawings are made using shapes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create a vector drawing by combining shapes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that each element added to a vector drawing is an object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the shapes used to make a vector drawing</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move, resize, and rotate objects I have duplicated</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use tools to achieve a desired effect</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how alignment grids and resize handles can be used to improve consistency</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modify objects to create different effects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the zoom tool to help me add detail to my drawings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recognise that vector drawings consist of layers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change the order of layers in a vector drawing</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that each added object creates a new layer in the drawing</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which objects are in the front layer or in the back layer of a drawing</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group objects to make them easier to work with</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copy part of a drawing by duplicating several objects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group to create a single object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reuse a group of objects to further develop my vector drawing</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evaluate my vector drawing</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apply what I have learned about vector drawings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suggest improvements to a vector drawing</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create alternatives to vector drawings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2282355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5: Spring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5: Spring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Selection in physical computing</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650373568"/>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control a simple circuit connected to a computer</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build a simple circuit to connect a microcontroller to a computer</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why I used an infinite loop</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program a microcontroller to light an LED</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write a program that includes count-controlled loops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connect more than one output device to a microcontroller</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decide which output devices I control with a count-controlled loop</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design sequences for given output devices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explain that a loop can stop when a condition is met, </a:t>
                      </a:r>
                      <a:r>
                        <a:rPr lang="en-US" sz="900" b="0" i="0" u="none" strike="noStrike" err="1">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eg</a:t>
                      </a:r>
                      <a:r>
                        <a:rPr lang="en-US"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 number of times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experiment with a ‘do until’ loop</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that a condition is something that can either be true or false (</a:t>
                      </a:r>
                      <a:r>
                        <a:rPr lang="en-US" sz="900" b="0" i="0" u="none" strike="noStrike" err="1">
                          <a:solidFill>
                            <a:schemeClr val="bg1"/>
                          </a:solidFill>
                          <a:effectLst/>
                          <a:latin typeface="Roboto" panose="02000000000000000000" pitchFamily="2" charset="0"/>
                          <a:ea typeface="Roboto" panose="02000000000000000000" pitchFamily="2" charset="0"/>
                        </a:rPr>
                        <a:t>eg</a:t>
                      </a:r>
                      <a:r>
                        <a:rPr lang="en-US" sz="900" b="0" i="0" u="none" strike="noStrike">
                          <a:solidFill>
                            <a:schemeClr val="bg1"/>
                          </a:solidFill>
                          <a:effectLst/>
                          <a:latin typeface="Roboto" panose="02000000000000000000" pitchFamily="2" charset="0"/>
                          <a:ea typeface="Roboto" panose="02000000000000000000" pitchFamily="2" charset="0"/>
                        </a:rPr>
                        <a:t> whether a value is more than 10, or whether a button has been pressed)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program a microcontroller to respond to an input</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conclude that a loop can be used to repeatedly check whether a condition has been met</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that a condition being met can start an action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a condition and an action in my project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selection (an ‘if… then…’ statement) to direct the flow of a program</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design a physical project that includes selection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create a detailed drawing of my project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describe what my project will do (the task)</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a condition to start an action (real world)</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create a controllable system that includes selection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test and debug my project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selection to produce an intended outcome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write an algorithm to control lights and a motor</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2057150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5: Spring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5: Spring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Selection in quizzes</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619293179"/>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explain how selection is used in computer programs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conditions in a program</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modify a condition in a program</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recall how conditions are used in selection</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relate that a conditional statement connects a condition to an outcome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create a program with different outcomes using selection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the condition and outcomes in an ‘if… then… else…’ statement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selection in an infinite loop to check a condition</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explain how selection directs the flow of a program</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design the flow of a program which contains ‘if… then… else…’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that program flow can branch according to a condition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show that a condition can direct program flow in one of two ways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design a program which uses selection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the outcome of user input in an algorithm</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outline a given task</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use a design format to outline my project</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create a program which uses selection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implement my algorithm to create the first section of my program</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share my program with others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test my program</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evaluate my program</a:t>
                      </a:r>
                      <a:endParaRPr lang="en-GB"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extend my program further</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ways the program could be improved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what setup code my project needs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1746688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5: Summer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5: Summer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Video editing</a:t>
            </a:r>
            <a:endParaRPr lang="en-GB" sz="1600">
              <a:ln w="12700">
                <a:solidFill>
                  <a:schemeClr val="accent1"/>
                </a:solidFill>
              </a:ln>
              <a:solidFill>
                <a:schemeClr val="accent1"/>
              </a:solidFill>
            </a:endParaRPr>
          </a:p>
        </p:txBody>
      </p:sp>
      <p:graphicFrame>
        <p:nvGraphicFramePr>
          <p:cNvPr id="7" name="Table 6">
            <a:extLst>
              <a:ext uri="{FF2B5EF4-FFF2-40B4-BE49-F238E27FC236}">
                <a16:creationId xmlns:a16="http://schemas.microsoft.com/office/drawing/2014/main" id="{7467755F-07AA-4C7A-885F-9AEC0CC47329}"/>
              </a:ext>
            </a:extLst>
          </p:cNvPr>
          <p:cNvGraphicFramePr>
            <a:graphicFrameLocks noGrp="1"/>
          </p:cNvGraphicFramePr>
          <p:nvPr>
            <p:extLst>
              <p:ext uri="{D42A27DB-BD31-4B8C-83A1-F6EECF244321}">
                <p14:modId xmlns:p14="http://schemas.microsoft.com/office/powerpoint/2010/main" val="4189877337"/>
              </p:ext>
            </p:extLst>
          </p:nvPr>
        </p:nvGraphicFramePr>
        <p:xfrm>
          <a:off x="232409" y="893429"/>
          <a:ext cx="9173733" cy="546256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recognise video as moving pictures, which can include audio</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that a video can include both visual and audio media</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the benefits of adding audio to a video</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plan a video project using a storyboard</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identify digital devices that can record video</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choose the most suitable digital device for recording my project</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identify and name digital devices that can record video and sound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locate and identify the working features of a digital device that can record video</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capture video using a digital device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demonstrate suitable methods of using a digital device to capture my video</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demonstrate the safe use and handling of devices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select a suitable device and software to capture my video</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recognise the features of an effective video</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why lighting and angle are important in creating an effective video</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list some of the features of an effective video</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record a video that demonstrates some of the features of an effective video</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identify that video can be improved through reshooting and editing</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how to improve a video by reshooting and editing</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select the correct tools to make edits to my video</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store, retrieve, and export my recording to a computer</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consider the impact of the choices made when making and sharing a video</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evaluate my video and share my opinions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make edits to my video and improve the final outcome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recognise that my choices when making a video will impact on the quality of the final outcome</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2033917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5: Summer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5: Summer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Flat-file databases</a:t>
            </a:r>
            <a:endParaRPr lang="en-GB" sz="1600">
              <a:ln w="12700">
                <a:solidFill>
                  <a:schemeClr val="accent1"/>
                </a:solidFill>
              </a:ln>
              <a:solidFill>
                <a:schemeClr val="accent1"/>
              </a:solidFill>
            </a:endParaRPr>
          </a:p>
        </p:txBody>
      </p:sp>
      <p:graphicFrame>
        <p:nvGraphicFramePr>
          <p:cNvPr id="7" name="Table 6">
            <a:extLst>
              <a:ext uri="{FF2B5EF4-FFF2-40B4-BE49-F238E27FC236}">
                <a16:creationId xmlns:a16="http://schemas.microsoft.com/office/drawing/2014/main" id="{BF2C518C-AE28-4859-9B4D-4DAC97C2DB32}"/>
              </a:ext>
            </a:extLst>
          </p:cNvPr>
          <p:cNvGraphicFramePr>
            <a:graphicFrameLocks noGrp="1"/>
          </p:cNvGraphicFramePr>
          <p:nvPr>
            <p:extLst>
              <p:ext uri="{D42A27DB-BD31-4B8C-83A1-F6EECF244321}">
                <p14:modId xmlns:p14="http://schemas.microsoft.com/office/powerpoint/2010/main" val="3326581036"/>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use a form to record information</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create multiple questions about the same field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how information can be recorded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order, sort, and group my data cards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compare paper and computer-based databases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choose which field to sort data by to answer a given question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what a ‘field’ and a ‘record’ is in a database</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navigate a flat-file database to compare different views of information</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outline how grouping and then sorting data allows us to answer questions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combine grouping and sorting to answer more specific questions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how information can be grouped</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group information to answer questions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explain that tools can be used to select specific data</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choose multiple criteria to answer a given question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choose which field and value are required to answer a given question</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outline how ‘AND’ and ‘OR’ can be used to refine data selection</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explain that computer programs can be used to compare data visually</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explain the benefits of using a computer to create graphs</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refine a chart by selecting a particular filter</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select an appropriate chart to visually compare data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apply my knowledge of a database to ask and answer real-world questions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ask questions that will need more than one field to answer</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present my findings to a group</a:t>
                      </a:r>
                    </a:p>
                    <a:p>
                      <a:pPr marL="72000" indent="-72000" algn="l" fontAlgn="b">
                        <a:spcAft>
                          <a:spcPts val="200"/>
                        </a:spcAft>
                        <a:buFont typeface="Arial" panose="020B0604020202020204" pitchFamily="34" charset="0"/>
                        <a:buChar char="•"/>
                      </a:pPr>
                      <a:r>
                        <a:rPr lang="en-US" sz="900" b="0" i="0" u="none" strike="noStrike">
                          <a:solidFill>
                            <a:schemeClr val="bg1"/>
                          </a:solidFill>
                          <a:effectLst/>
                          <a:latin typeface="Roboto" panose="02000000000000000000" pitchFamily="2" charset="0"/>
                          <a:ea typeface="Roboto" panose="02000000000000000000" pitchFamily="2" charset="0"/>
                        </a:rPr>
                        <a:t>I can refine a search in a real-world context</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4024010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BE74F-B9AD-4C9D-B19D-E466BC998FE8}"/>
              </a:ext>
            </a:extLst>
          </p:cNvPr>
          <p:cNvSpPr>
            <a:spLocks noGrp="1"/>
          </p:cNvSpPr>
          <p:nvPr>
            <p:ph type="body" sz="quarter" idx="10"/>
          </p:nvPr>
        </p:nvSpPr>
        <p:spPr/>
        <p:txBody>
          <a:bodyPr/>
          <a:lstStyle/>
          <a:p>
            <a:r>
              <a:rPr lang="en-US" altLang="en-US"/>
              <a:t>Year 5: </a:t>
            </a:r>
            <a:r>
              <a:rPr lang="en-US" altLang="en-US">
                <a:ln w="12700">
                  <a:solidFill>
                    <a:schemeClr val="accent1"/>
                  </a:solidFill>
                </a:ln>
                <a:solidFill>
                  <a:schemeClr val="accent1"/>
                </a:solidFill>
              </a:rPr>
              <a:t>PSHE</a:t>
            </a:r>
            <a:r>
              <a:rPr lang="en-US" altLang="en-US"/>
              <a:t> </a:t>
            </a:r>
            <a:r>
              <a:rPr lang="en-US" altLang="en-US">
                <a:ln w="12700">
                  <a:solidFill>
                    <a:schemeClr val="accent1"/>
                  </a:solidFill>
                </a:ln>
                <a:solidFill>
                  <a:schemeClr val="accent1"/>
                </a:solidFill>
              </a:rPr>
              <a:t>e-Safety unit</a:t>
            </a:r>
            <a:endParaRPr lang="en-GB">
              <a:ln w="12700">
                <a:solidFill>
                  <a:schemeClr val="accent1"/>
                </a:solidFill>
              </a:ln>
              <a:solidFill>
                <a:schemeClr val="accent1"/>
              </a:solidFill>
            </a:endParaRPr>
          </a:p>
        </p:txBody>
      </p:sp>
      <p:graphicFrame>
        <p:nvGraphicFramePr>
          <p:cNvPr id="47" name="Table 46">
            <a:extLst>
              <a:ext uri="{FF2B5EF4-FFF2-40B4-BE49-F238E27FC236}">
                <a16:creationId xmlns:a16="http://schemas.microsoft.com/office/drawing/2014/main" id="{6FB837BD-CA26-4BBF-868A-41A2769C8146}"/>
              </a:ext>
            </a:extLst>
          </p:cNvPr>
          <p:cNvGraphicFramePr>
            <a:graphicFrameLocks noGrp="1"/>
          </p:cNvGraphicFramePr>
          <p:nvPr>
            <p:extLst>
              <p:ext uri="{D42A27DB-BD31-4B8C-83A1-F6EECF244321}">
                <p14:modId xmlns:p14="http://schemas.microsoft.com/office/powerpoint/2010/main" val="1953846064"/>
              </p:ext>
            </p:extLst>
          </p:nvPr>
        </p:nvGraphicFramePr>
        <p:xfrm>
          <a:off x="232408" y="893429"/>
          <a:ext cx="9175752" cy="5273874"/>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1480092309"/>
                    </a:ext>
                  </a:extLst>
                </a:gridCol>
                <a:gridCol w="1370232">
                  <a:extLst>
                    <a:ext uri="{9D8B030D-6E8A-4147-A177-3AD203B41FA5}">
                      <a16:colId xmlns:a16="http://schemas.microsoft.com/office/drawing/2014/main" val="2198985370"/>
                    </a:ext>
                  </a:extLst>
                </a:gridCol>
                <a:gridCol w="7589520">
                  <a:extLst>
                    <a:ext uri="{9D8B030D-6E8A-4147-A177-3AD203B41FA5}">
                      <a16:colId xmlns:a16="http://schemas.microsoft.com/office/drawing/2014/main" val="2704425779"/>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lnSpc>
                          <a:spcPct val="100000"/>
                        </a:lnSpc>
                        <a:spcAft>
                          <a:spcPts val="0"/>
                        </a:spcAft>
                      </a:pPr>
                      <a:r>
                        <a:rPr lang="en-US" sz="1000">
                          <a:solidFill>
                            <a:srgbClr val="323232"/>
                          </a:solidFill>
                          <a:latin typeface="ABeeZee" panose="02000000000000000000" pitchFamily="2" charset="0"/>
                          <a:ea typeface="Roboto" panose="02000000000000000000" pitchFamily="2" charset="0"/>
                          <a:cs typeface="Open Sans" panose="020B0606030504020204" pitchFamily="34" charset="0"/>
                        </a:rPr>
                        <a:t>Lesson Title</a:t>
                      </a:r>
                      <a:endParaRPr lang="en-GB" sz="1000">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b="1" kern="1200">
                          <a:solidFill>
                            <a:schemeClr val="bg1"/>
                          </a:solidFill>
                          <a:latin typeface="ABeeZee" panose="02000000000000000000" pitchFamily="2" charset="0"/>
                          <a:ea typeface="+mn-ea"/>
                          <a:cs typeface="+mn-cs"/>
                        </a:rPr>
                        <a:t>e-Safety success criteria </a:t>
                      </a:r>
                      <a:r>
                        <a:rPr lang="en-GB" sz="1000" b="0" kern="1200">
                          <a:solidFill>
                            <a:schemeClr val="bg1"/>
                          </a:solidFill>
                          <a:latin typeface="ABeeZee" panose="02000000000000000000" pitchFamily="2" charset="0"/>
                          <a:ea typeface="+mn-ea"/>
                          <a:cs typeface="+mn-cs"/>
                        </a:rPr>
                        <a:t>[&amp; Project Evolve resources]</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385748">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r>
                        <a:rPr lang="en-US" sz="900" b="1">
                          <a:solidFill>
                            <a:schemeClr val="bg1"/>
                          </a:solidFill>
                          <a:latin typeface="Roboto" panose="02000000000000000000" pitchFamily="2" charset="0"/>
                          <a:ea typeface="Roboto" panose="02000000000000000000" pitchFamily="2" charset="0"/>
                        </a:rPr>
                        <a:t>Self image and identity</a:t>
                      </a:r>
                      <a:endParaRPr lang="en-GB" sz="900" b="1">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buFont typeface="Arial" panose="020B0604020202020204" pitchFamily="34" charset="0"/>
                        <a:buChar char="•"/>
                      </a:pPr>
                      <a:r>
                        <a:rPr lang="en-US" sz="900">
                          <a:solidFill>
                            <a:srgbClr val="0000FF"/>
                          </a:solidFill>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I can explain how identity online can be copied, modified or altered.</a:t>
                      </a:r>
                      <a:endParaRPr lang="en-US" sz="900">
                        <a:solidFill>
                          <a:srgbClr val="0000FF"/>
                        </a:solidFill>
                        <a:latin typeface="Roboto" panose="02000000000000000000" pitchFamily="2" charset="0"/>
                        <a:ea typeface="Roboto" panose="02000000000000000000" pitchFamily="2" charset="0"/>
                        <a:hlinkClick r:id="" action="ppaction://noaction">
                          <a:extLst>
                            <a:ext uri="{A12FA001-AC4F-418D-AE19-62706E023703}">
                              <ahyp:hlinkClr xmlns:ahyp="http://schemas.microsoft.com/office/drawing/2018/hyperlinkcolor" val="tx"/>
                            </a:ext>
                          </a:extLst>
                        </a:hlinkClick>
                      </a:endParaRPr>
                    </a:p>
                    <a:p>
                      <a:pPr marL="72000" indent="-72000">
                        <a:buFont typeface="Arial" panose="020B0604020202020204" pitchFamily="34" charset="0"/>
                        <a:buChar char="•"/>
                      </a:pPr>
                      <a:r>
                        <a:rPr lang="en-US" sz="900">
                          <a:solidFill>
                            <a:srgbClr val="0000FF"/>
                          </a:solidFill>
                          <a:latin typeface="Roboto" panose="02000000000000000000" pitchFamily="2" charset="0"/>
                          <a:ea typeface="Roboto" panose="02000000000000000000" pitchFamily="2" charset="0"/>
                          <a:hlinkClick r:id="" action="ppaction://noaction">
                            <a:extLst>
                              <a:ext uri="{A12FA001-AC4F-418D-AE19-62706E023703}">
                                <ahyp:hlinkClr xmlns:ahyp="http://schemas.microsoft.com/office/drawing/2018/hyperlinkcolor" val="tx"/>
                              </a:ext>
                            </a:extLst>
                          </a:hlinkClick>
                        </a:rPr>
                        <a:t>I can demonstrate how to make responsible choices about having an online identity, depending on context.</a:t>
                      </a:r>
                      <a:endParaRPr lang="en-US" sz="9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1032387">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r>
                        <a:rPr lang="en-US" sz="900" b="1">
                          <a:solidFill>
                            <a:schemeClr val="bg1"/>
                          </a:solidFill>
                          <a:latin typeface="Roboto" panose="02000000000000000000" pitchFamily="2" charset="0"/>
                          <a:ea typeface="Roboto" panose="02000000000000000000" pitchFamily="2" charset="0"/>
                        </a:rPr>
                        <a:t>Online bullying</a:t>
                      </a:r>
                      <a:endParaRPr lang="en-GB" sz="900" b="1">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solidFill>
                            <a:srgbClr val="0000FF"/>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I can </a:t>
                      </a:r>
                      <a:r>
                        <a:rPr lang="en-US" sz="900" err="1">
                          <a:solidFill>
                            <a:srgbClr val="0000FF"/>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recognise</a:t>
                      </a:r>
                      <a:r>
                        <a:rPr lang="en-US" sz="900">
                          <a:solidFill>
                            <a:srgbClr val="0000FF"/>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 online bullying can be different to bullying in the physical world and can describe some of those differences.</a:t>
                      </a:r>
                      <a:endParaRPr lang="en-US" sz="900">
                        <a:solidFill>
                          <a:srgbClr val="0000FF"/>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solidFill>
                            <a:srgbClr val="0000FF"/>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I can describe how what one person perceives as playful joking and teasing (including ‘banter’) might be experienced by others as bullying.</a:t>
                      </a:r>
                      <a:endParaRPr lang="en-US" sz="900">
                        <a:solidFill>
                          <a:srgbClr val="0000FF"/>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solidFill>
                            <a:srgbClr val="0000FF"/>
                          </a:solidFill>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I can explain how anyone can get help if they are being bullied online and identify when to tell a trusted adult.</a:t>
                      </a:r>
                      <a:endParaRPr lang="en-US" sz="900">
                        <a:solidFill>
                          <a:srgbClr val="0000FF"/>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solidFill>
                            <a:srgbClr val="0000FF"/>
                          </a:solidFill>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I can identify a range of ways to report concerns and access support both in school and at home about online bullying.</a:t>
                      </a:r>
                      <a:endParaRPr lang="en-US" sz="900">
                        <a:solidFill>
                          <a:srgbClr val="0000FF"/>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solidFill>
                            <a:srgbClr val="0000FF"/>
                          </a:solidFill>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I can explain how to block abusive users.</a:t>
                      </a:r>
                      <a:endParaRPr lang="en-US" sz="900">
                        <a:solidFill>
                          <a:srgbClr val="0000FF"/>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solidFill>
                            <a:srgbClr val="0000FF"/>
                          </a:solidFill>
                          <a:latin typeface="Roboto" panose="02000000000000000000" pitchFamily="2" charset="0"/>
                          <a:ea typeface="Roboto" panose="02000000000000000000" pitchFamily="2" charset="0"/>
                          <a:hlinkClick r:id="rId8">
                            <a:extLst>
                              <a:ext uri="{A12FA001-AC4F-418D-AE19-62706E023703}">
                                <ahyp:hlinkClr xmlns:ahyp="http://schemas.microsoft.com/office/drawing/2018/hyperlinkcolor" val="tx"/>
                              </a:ext>
                            </a:extLst>
                          </a:hlinkClick>
                        </a:rPr>
                        <a:t>I can describe the helpline services which can help people experiencing bullying, and how to access them (e.g. Childline or The Mix).</a:t>
                      </a:r>
                      <a:endParaRPr lang="en-US" sz="9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174031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r>
                        <a:rPr lang="en-US" sz="900" b="1">
                          <a:solidFill>
                            <a:schemeClr val="bg1"/>
                          </a:solidFill>
                          <a:latin typeface="Roboto" panose="02000000000000000000" pitchFamily="2" charset="0"/>
                          <a:ea typeface="Roboto" panose="02000000000000000000" pitchFamily="2" charset="0"/>
                        </a:rPr>
                        <a:t>Managing online information </a:t>
                      </a:r>
                      <a:endParaRPr lang="en-GB" sz="900" b="1">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buFont typeface="Arial" panose="020B0604020202020204" pitchFamily="34" charset="0"/>
                        <a:buChar char="•"/>
                      </a:pPr>
                      <a:r>
                        <a:rPr lang="en-US" sz="900" kern="1200">
                          <a:solidFill>
                            <a:srgbClr val="0000FF"/>
                          </a:solidFill>
                          <a:latin typeface="Roboto" panose="02000000000000000000" pitchFamily="2" charset="0"/>
                          <a:ea typeface="Roboto" panose="02000000000000000000" pitchFamily="2" charset="0"/>
                          <a:cs typeface="+mn-cs"/>
                          <a:hlinkClick r:id="rId9">
                            <a:extLst>
                              <a:ext uri="{A12FA001-AC4F-418D-AE19-62706E023703}">
                                <ahyp:hlinkClr xmlns:ahyp="http://schemas.microsoft.com/office/drawing/2018/hyperlinkcolor" val="tx"/>
                              </a:ext>
                            </a:extLst>
                          </a:hlinkClick>
                        </a:rPr>
                        <a:t>I can explain what is meant by ‘being </a:t>
                      </a:r>
                      <a:r>
                        <a:rPr lang="en-US" sz="900" kern="1200" err="1">
                          <a:solidFill>
                            <a:srgbClr val="0000FF"/>
                          </a:solidFill>
                          <a:latin typeface="Roboto" panose="02000000000000000000" pitchFamily="2" charset="0"/>
                          <a:ea typeface="Roboto" panose="02000000000000000000" pitchFamily="2" charset="0"/>
                          <a:cs typeface="+mn-cs"/>
                          <a:hlinkClick r:id="rId9">
                            <a:extLst>
                              <a:ext uri="{A12FA001-AC4F-418D-AE19-62706E023703}">
                                <ahyp:hlinkClr xmlns:ahyp="http://schemas.microsoft.com/office/drawing/2018/hyperlinkcolor" val="tx"/>
                              </a:ext>
                            </a:extLst>
                          </a:hlinkClick>
                        </a:rPr>
                        <a:t>sceptical</a:t>
                      </a:r>
                      <a:r>
                        <a:rPr lang="en-US" sz="900" kern="1200">
                          <a:solidFill>
                            <a:srgbClr val="0000FF"/>
                          </a:solidFill>
                          <a:latin typeface="Roboto" panose="02000000000000000000" pitchFamily="2" charset="0"/>
                          <a:ea typeface="Roboto" panose="02000000000000000000" pitchFamily="2" charset="0"/>
                          <a:cs typeface="+mn-cs"/>
                          <a:hlinkClick r:id="rId9">
                            <a:extLst>
                              <a:ext uri="{A12FA001-AC4F-418D-AE19-62706E023703}">
                                <ahyp:hlinkClr xmlns:ahyp="http://schemas.microsoft.com/office/drawing/2018/hyperlinkcolor" val="tx"/>
                              </a:ext>
                            </a:extLst>
                          </a:hlinkClick>
                        </a:rPr>
                        <a:t>’; I can give examples of when and why it is important to be ‘</a:t>
                      </a:r>
                      <a:r>
                        <a:rPr lang="en-US" sz="900" kern="1200" err="1">
                          <a:solidFill>
                            <a:srgbClr val="0000FF"/>
                          </a:solidFill>
                          <a:latin typeface="Roboto" panose="02000000000000000000" pitchFamily="2" charset="0"/>
                          <a:ea typeface="Roboto" panose="02000000000000000000" pitchFamily="2" charset="0"/>
                          <a:cs typeface="+mn-cs"/>
                          <a:hlinkClick r:id="rId9">
                            <a:extLst>
                              <a:ext uri="{A12FA001-AC4F-418D-AE19-62706E023703}">
                                <ahyp:hlinkClr xmlns:ahyp="http://schemas.microsoft.com/office/drawing/2018/hyperlinkcolor" val="tx"/>
                              </a:ext>
                            </a:extLst>
                          </a:hlinkClick>
                        </a:rPr>
                        <a:t>sceptical</a:t>
                      </a:r>
                      <a:r>
                        <a:rPr lang="en-US" sz="900" kern="1200">
                          <a:solidFill>
                            <a:srgbClr val="0000FF"/>
                          </a:solidFill>
                          <a:latin typeface="Roboto" panose="02000000000000000000" pitchFamily="2" charset="0"/>
                          <a:ea typeface="Roboto" panose="02000000000000000000" pitchFamily="2" charset="0"/>
                          <a:cs typeface="+mn-cs"/>
                          <a:hlinkClick r:id="rId9">
                            <a:extLst>
                              <a:ext uri="{A12FA001-AC4F-418D-AE19-62706E023703}">
                                <ahyp:hlinkClr xmlns:ahyp="http://schemas.microsoft.com/office/drawing/2018/hyperlinkcolor" val="tx"/>
                              </a:ext>
                            </a:extLst>
                          </a:hlinkClick>
                        </a:rPr>
                        <a:t>’.</a:t>
                      </a:r>
                      <a:endParaRPr lang="en-US" sz="900" kern="1200">
                        <a:solidFill>
                          <a:srgbClr val="0000FF"/>
                        </a:solidFill>
                        <a:latin typeface="Roboto" panose="02000000000000000000" pitchFamily="2" charset="0"/>
                        <a:ea typeface="Roboto" panose="02000000000000000000" pitchFamily="2" charset="0"/>
                        <a:cs typeface="+mn-cs"/>
                      </a:endParaRPr>
                    </a:p>
                    <a:p>
                      <a:pPr marL="72000" indent="-72000">
                        <a:buFont typeface="Arial" panose="020B0604020202020204" pitchFamily="34" charset="0"/>
                        <a:buChar char="•"/>
                      </a:pPr>
                      <a:r>
                        <a:rPr lang="en-US" sz="900" kern="1200">
                          <a:solidFill>
                            <a:srgbClr val="0000FF"/>
                          </a:solidFill>
                          <a:latin typeface="Roboto" panose="02000000000000000000" pitchFamily="2" charset="0"/>
                          <a:ea typeface="Roboto" panose="02000000000000000000" pitchFamily="2" charset="0"/>
                          <a:cs typeface="+mn-cs"/>
                          <a:hlinkClick r:id="rId10">
                            <a:extLst>
                              <a:ext uri="{A12FA001-AC4F-418D-AE19-62706E023703}">
                                <ahyp:hlinkClr xmlns:ahyp="http://schemas.microsoft.com/office/drawing/2018/hyperlinkcolor" val="tx"/>
                              </a:ext>
                            </a:extLst>
                          </a:hlinkClick>
                        </a:rPr>
                        <a:t>I can evaluate digital content and can explain how to make choices about what is trustworthy e.g. differentiating between adverts and search results</a:t>
                      </a:r>
                      <a:endParaRPr lang="en-US" sz="900" kern="1200">
                        <a:solidFill>
                          <a:srgbClr val="0000FF"/>
                        </a:solidFill>
                        <a:latin typeface="Roboto" panose="02000000000000000000" pitchFamily="2" charset="0"/>
                        <a:ea typeface="Roboto" panose="02000000000000000000" pitchFamily="2" charset="0"/>
                        <a:cs typeface="+mn-cs"/>
                      </a:endParaRPr>
                    </a:p>
                    <a:p>
                      <a:pPr marL="72000" indent="-72000">
                        <a:buFont typeface="Arial" panose="020B0604020202020204" pitchFamily="34" charset="0"/>
                        <a:buChar char="•"/>
                      </a:pPr>
                      <a:r>
                        <a:rPr lang="en-US" sz="900" kern="1200">
                          <a:solidFill>
                            <a:srgbClr val="0000FF"/>
                          </a:solidFill>
                          <a:latin typeface="Roboto" panose="02000000000000000000" pitchFamily="2" charset="0"/>
                          <a:ea typeface="Roboto" panose="02000000000000000000" pitchFamily="2" charset="0"/>
                          <a:cs typeface="+mn-cs"/>
                          <a:hlinkClick r:id="rId11">
                            <a:extLst>
                              <a:ext uri="{A12FA001-AC4F-418D-AE19-62706E023703}">
                                <ahyp:hlinkClr xmlns:ahyp="http://schemas.microsoft.com/office/drawing/2018/hyperlinkcolor" val="tx"/>
                              </a:ext>
                            </a:extLst>
                          </a:hlinkClick>
                        </a:rPr>
                        <a:t>I can explain key concepts including: information, reviews, fact, opinion, belief, validity, reliability and evidence..</a:t>
                      </a:r>
                      <a:endParaRPr lang="en-US" sz="900" kern="1200">
                        <a:solidFill>
                          <a:srgbClr val="0000FF"/>
                        </a:solidFill>
                        <a:latin typeface="Roboto" panose="02000000000000000000" pitchFamily="2" charset="0"/>
                        <a:ea typeface="Roboto" panose="02000000000000000000" pitchFamily="2" charset="0"/>
                        <a:cs typeface="+mn-cs"/>
                      </a:endParaRPr>
                    </a:p>
                    <a:p>
                      <a:pPr marL="72000" indent="-72000">
                        <a:buFont typeface="Arial" panose="020B0604020202020204" pitchFamily="34" charset="0"/>
                        <a:buChar char="•"/>
                      </a:pPr>
                      <a:r>
                        <a:rPr lang="en-US" sz="900" kern="1200">
                          <a:solidFill>
                            <a:srgbClr val="0000FF"/>
                          </a:solidFill>
                          <a:latin typeface="Roboto" panose="02000000000000000000" pitchFamily="2" charset="0"/>
                          <a:ea typeface="Roboto" panose="02000000000000000000" pitchFamily="2" charset="0"/>
                          <a:cs typeface="+mn-cs"/>
                          <a:hlinkClick r:id="rId12">
                            <a:extLst>
                              <a:ext uri="{A12FA001-AC4F-418D-AE19-62706E023703}">
                                <ahyp:hlinkClr xmlns:ahyp="http://schemas.microsoft.com/office/drawing/2018/hyperlinkcolor" val="tx"/>
                              </a:ext>
                            </a:extLst>
                          </a:hlinkClick>
                        </a:rPr>
                        <a:t>I can identify ways the internet can draw us to information for different agendas, e.g. website notifications, pop-ups, targeted ads</a:t>
                      </a:r>
                      <a:endParaRPr lang="en-US" sz="900" kern="1200">
                        <a:solidFill>
                          <a:srgbClr val="0000FF"/>
                        </a:solidFill>
                        <a:latin typeface="Roboto" panose="02000000000000000000" pitchFamily="2" charset="0"/>
                        <a:ea typeface="Roboto" panose="02000000000000000000" pitchFamily="2" charset="0"/>
                        <a:cs typeface="+mn-cs"/>
                      </a:endParaRPr>
                    </a:p>
                    <a:p>
                      <a:pPr marL="72000" indent="-72000">
                        <a:buFont typeface="Arial" panose="020B0604020202020204" pitchFamily="34" charset="0"/>
                        <a:buChar char="•"/>
                      </a:pPr>
                      <a:r>
                        <a:rPr lang="en-US" sz="900" kern="1200">
                          <a:solidFill>
                            <a:srgbClr val="0000FF"/>
                          </a:solidFill>
                          <a:latin typeface="Roboto" panose="02000000000000000000" pitchFamily="2" charset="0"/>
                          <a:ea typeface="Roboto" panose="02000000000000000000" pitchFamily="2" charset="0"/>
                          <a:cs typeface="+mn-cs"/>
                          <a:hlinkClick r:id="rId13">
                            <a:extLst>
                              <a:ext uri="{A12FA001-AC4F-418D-AE19-62706E023703}">
                                <ahyp:hlinkClr xmlns:ahyp="http://schemas.microsoft.com/office/drawing/2018/hyperlinkcolor" val="tx"/>
                              </a:ext>
                            </a:extLst>
                          </a:hlinkClick>
                        </a:rPr>
                        <a:t>I can describe ways of identifying when online content has been commercially sponsored or boosted, (e.g. by commercial companies or by vloggers, content creators, influencers).</a:t>
                      </a:r>
                      <a:endParaRPr lang="en-US" sz="900" kern="1200">
                        <a:solidFill>
                          <a:srgbClr val="0000FF"/>
                        </a:solidFill>
                        <a:latin typeface="Roboto" panose="02000000000000000000" pitchFamily="2" charset="0"/>
                        <a:ea typeface="Roboto" panose="02000000000000000000" pitchFamily="2" charset="0"/>
                        <a:cs typeface="+mn-cs"/>
                      </a:endParaRPr>
                    </a:p>
                    <a:p>
                      <a:pPr marL="72000" indent="-72000">
                        <a:buFont typeface="Arial" panose="020B0604020202020204" pitchFamily="34" charset="0"/>
                        <a:buChar char="•"/>
                      </a:pPr>
                      <a:r>
                        <a:rPr lang="en-US" sz="900" kern="1200">
                          <a:solidFill>
                            <a:srgbClr val="0000FF"/>
                          </a:solidFill>
                          <a:latin typeface="Roboto" panose="02000000000000000000" pitchFamily="2" charset="0"/>
                          <a:ea typeface="Roboto" panose="02000000000000000000" pitchFamily="2" charset="0"/>
                          <a:cs typeface="+mn-cs"/>
                          <a:hlinkClick r:id="rId14">
                            <a:extLst>
                              <a:ext uri="{A12FA001-AC4F-418D-AE19-62706E023703}">
                                <ahyp:hlinkClr xmlns:ahyp="http://schemas.microsoft.com/office/drawing/2018/hyperlinkcolor" val="tx"/>
                              </a:ext>
                            </a:extLst>
                          </a:hlinkClick>
                        </a:rPr>
                        <a:t>I can explain what is meant by the term ‘stereotype’, how ‘stereotypes’ are amplified and reinforced online, and why accepting ‘stereotypes’ may influence how people think about others.</a:t>
                      </a:r>
                      <a:endParaRPr lang="en-US" sz="900" kern="1200">
                        <a:solidFill>
                          <a:srgbClr val="0000FF"/>
                        </a:solidFill>
                        <a:latin typeface="Roboto" panose="02000000000000000000" pitchFamily="2" charset="0"/>
                        <a:ea typeface="Roboto" panose="02000000000000000000" pitchFamily="2" charset="0"/>
                        <a:cs typeface="+mn-cs"/>
                      </a:endParaRPr>
                    </a:p>
                    <a:p>
                      <a:pPr marL="72000" indent="-72000">
                        <a:buFont typeface="Arial" panose="020B0604020202020204" pitchFamily="34" charset="0"/>
                        <a:buChar char="•"/>
                      </a:pPr>
                      <a:r>
                        <a:rPr lang="en-US" sz="900" kern="1200">
                          <a:solidFill>
                            <a:srgbClr val="0000FF"/>
                          </a:solidFill>
                          <a:latin typeface="Roboto" panose="02000000000000000000" pitchFamily="2" charset="0"/>
                          <a:ea typeface="Roboto" panose="02000000000000000000" pitchFamily="2" charset="0"/>
                          <a:cs typeface="+mn-cs"/>
                          <a:hlinkClick r:id="rId15">
                            <a:extLst>
                              <a:ext uri="{A12FA001-AC4F-418D-AE19-62706E023703}">
                                <ahyp:hlinkClr xmlns:ahyp="http://schemas.microsoft.com/office/drawing/2018/hyperlinkcolor" val="tx"/>
                              </a:ext>
                            </a:extLst>
                          </a:hlinkClick>
                        </a:rPr>
                        <a:t>I can describe how fake news may affect someone’s emotions and </a:t>
                      </a:r>
                      <a:r>
                        <a:rPr lang="en-US" sz="900" kern="1200" err="1">
                          <a:solidFill>
                            <a:srgbClr val="0000FF"/>
                          </a:solidFill>
                          <a:latin typeface="Roboto" panose="02000000000000000000" pitchFamily="2" charset="0"/>
                          <a:ea typeface="Roboto" panose="02000000000000000000" pitchFamily="2" charset="0"/>
                          <a:cs typeface="+mn-cs"/>
                          <a:hlinkClick r:id="rId15">
                            <a:extLst>
                              <a:ext uri="{A12FA001-AC4F-418D-AE19-62706E023703}">
                                <ahyp:hlinkClr xmlns:ahyp="http://schemas.microsoft.com/office/drawing/2018/hyperlinkcolor" val="tx"/>
                              </a:ext>
                            </a:extLst>
                          </a:hlinkClick>
                        </a:rPr>
                        <a:t>behaviour</a:t>
                      </a:r>
                      <a:r>
                        <a:rPr lang="en-US" sz="900" kern="1200">
                          <a:solidFill>
                            <a:srgbClr val="0000FF"/>
                          </a:solidFill>
                          <a:latin typeface="Roboto" panose="02000000000000000000" pitchFamily="2" charset="0"/>
                          <a:ea typeface="Roboto" panose="02000000000000000000" pitchFamily="2" charset="0"/>
                          <a:cs typeface="+mn-cs"/>
                          <a:hlinkClick r:id="rId15">
                            <a:extLst>
                              <a:ext uri="{A12FA001-AC4F-418D-AE19-62706E023703}">
                                <ahyp:hlinkClr xmlns:ahyp="http://schemas.microsoft.com/office/drawing/2018/hyperlinkcolor" val="tx"/>
                              </a:ext>
                            </a:extLst>
                          </a:hlinkClick>
                        </a:rPr>
                        <a:t>, and explain why this may be harmful</a:t>
                      </a:r>
                      <a:endParaRPr lang="en-US" sz="900" kern="1200">
                        <a:solidFill>
                          <a:srgbClr val="0000FF"/>
                        </a:solidFill>
                        <a:latin typeface="Roboto" panose="02000000000000000000" pitchFamily="2" charset="0"/>
                        <a:ea typeface="Roboto" panose="02000000000000000000" pitchFamily="2" charset="0"/>
                        <a:cs typeface="+mn-cs"/>
                      </a:endParaRPr>
                    </a:p>
                    <a:p>
                      <a:pPr marL="72000" indent="-72000">
                        <a:buFont typeface="Arial" panose="020B0604020202020204" pitchFamily="34" charset="0"/>
                        <a:buChar char="•"/>
                      </a:pPr>
                      <a:r>
                        <a:rPr lang="en-US" sz="900" kern="1200">
                          <a:solidFill>
                            <a:srgbClr val="0000FF"/>
                          </a:solidFill>
                          <a:latin typeface="Roboto" panose="02000000000000000000" pitchFamily="2" charset="0"/>
                          <a:ea typeface="Roboto" panose="02000000000000000000" pitchFamily="2" charset="0"/>
                          <a:cs typeface="+mn-cs"/>
                          <a:hlinkClick r:id="rId16">
                            <a:extLst>
                              <a:ext uri="{A12FA001-AC4F-418D-AE19-62706E023703}">
                                <ahyp:hlinkClr xmlns:ahyp="http://schemas.microsoft.com/office/drawing/2018/hyperlinkcolor" val="tx"/>
                              </a:ext>
                            </a:extLst>
                          </a:hlinkClick>
                        </a:rPr>
                        <a:t>I can explain what is meant by a ‘hoax’. I can explain why someone would need to think carefully before they share.</a:t>
                      </a:r>
                      <a:endParaRPr lang="en-US" sz="900" kern="1200">
                        <a:solidFill>
                          <a:srgbClr val="0000FF"/>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969132">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r>
                        <a:rPr lang="en-US" sz="900" b="1">
                          <a:solidFill>
                            <a:schemeClr val="bg1"/>
                          </a:solidFill>
                          <a:latin typeface="Roboto" panose="02000000000000000000" pitchFamily="2" charset="0"/>
                          <a:ea typeface="Roboto" panose="02000000000000000000" pitchFamily="2" charset="0"/>
                        </a:rPr>
                        <a:t>Health and wellbeing</a:t>
                      </a:r>
                      <a:endParaRPr lang="en-GB" sz="900" b="1">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buFont typeface="Arial" panose="020B0604020202020204" pitchFamily="34" charset="0"/>
                        <a:buChar char="•"/>
                      </a:pPr>
                      <a:r>
                        <a:rPr lang="en-US" sz="900">
                          <a:solidFill>
                            <a:srgbClr val="0000FF"/>
                          </a:solidFill>
                          <a:latin typeface="Roboto" panose="02000000000000000000" pitchFamily="2" charset="0"/>
                          <a:ea typeface="Roboto" panose="02000000000000000000" pitchFamily="2" charset="0"/>
                          <a:hlinkClick r:id="rId17">
                            <a:extLst>
                              <a:ext uri="{A12FA001-AC4F-418D-AE19-62706E023703}">
                                <ahyp:hlinkClr xmlns:ahyp="http://schemas.microsoft.com/office/drawing/2018/hyperlinkcolor" val="tx"/>
                              </a:ext>
                            </a:extLst>
                          </a:hlinkClick>
                        </a:rPr>
                        <a:t>I can describe ways technology can affect health and well-being both positively (e.g. mindfulness apps) and negatively</a:t>
                      </a:r>
                      <a:r>
                        <a:rPr lang="en-US" sz="900">
                          <a:solidFill>
                            <a:srgbClr val="0000FF"/>
                          </a:solidFill>
                          <a:latin typeface="Roboto" panose="02000000000000000000" pitchFamily="2" charset="0"/>
                          <a:ea typeface="Roboto" panose="02000000000000000000" pitchFamily="2" charset="0"/>
                        </a:rPr>
                        <a:t>.</a:t>
                      </a:r>
                    </a:p>
                    <a:p>
                      <a:pPr marL="72000" indent="-72000">
                        <a:buFont typeface="Arial" panose="020B0604020202020204" pitchFamily="34" charset="0"/>
                        <a:buChar char="•"/>
                      </a:pPr>
                      <a:r>
                        <a:rPr lang="en-US" sz="900">
                          <a:solidFill>
                            <a:srgbClr val="0000FF"/>
                          </a:solidFill>
                          <a:latin typeface="Roboto" panose="02000000000000000000" pitchFamily="2" charset="0"/>
                          <a:ea typeface="Roboto" panose="02000000000000000000" pitchFamily="2" charset="0"/>
                          <a:hlinkClick r:id="rId18">
                            <a:extLst>
                              <a:ext uri="{A12FA001-AC4F-418D-AE19-62706E023703}">
                                <ahyp:hlinkClr xmlns:ahyp="http://schemas.microsoft.com/office/drawing/2018/hyperlinkcolor" val="tx"/>
                              </a:ext>
                            </a:extLst>
                          </a:hlinkClick>
                        </a:rPr>
                        <a:t>I can describe some strategies, tips or advice to promote health and wellbeing with regards to technology.</a:t>
                      </a:r>
                      <a:endParaRPr lang="en-US" sz="900">
                        <a:solidFill>
                          <a:srgbClr val="0000FF"/>
                        </a:solidFill>
                        <a:latin typeface="Roboto" panose="02000000000000000000" pitchFamily="2" charset="0"/>
                        <a:ea typeface="Roboto" panose="02000000000000000000" pitchFamily="2" charset="0"/>
                      </a:endParaRPr>
                    </a:p>
                    <a:p>
                      <a:pPr marL="72000" indent="-72000">
                        <a:buFont typeface="Arial" panose="020B0604020202020204" pitchFamily="34" charset="0"/>
                        <a:buChar char="•"/>
                      </a:pPr>
                      <a:r>
                        <a:rPr lang="en-US" sz="900">
                          <a:solidFill>
                            <a:srgbClr val="0000FF"/>
                          </a:solidFill>
                          <a:latin typeface="Roboto" panose="02000000000000000000" pitchFamily="2" charset="0"/>
                          <a:ea typeface="Roboto" panose="02000000000000000000" pitchFamily="2" charset="0"/>
                          <a:hlinkClick r:id="rId19">
                            <a:extLst>
                              <a:ext uri="{A12FA001-AC4F-418D-AE19-62706E023703}">
                                <ahyp:hlinkClr xmlns:ahyp="http://schemas.microsoft.com/office/drawing/2018/hyperlinkcolor" val="tx"/>
                              </a:ext>
                            </a:extLst>
                          </a:hlinkClick>
                        </a:rPr>
                        <a:t>I </a:t>
                      </a:r>
                      <a:r>
                        <a:rPr lang="en-US" sz="900" err="1">
                          <a:solidFill>
                            <a:srgbClr val="0000FF"/>
                          </a:solidFill>
                          <a:latin typeface="Roboto" panose="02000000000000000000" pitchFamily="2" charset="0"/>
                          <a:ea typeface="Roboto" panose="02000000000000000000" pitchFamily="2" charset="0"/>
                          <a:hlinkClick r:id="rId19">
                            <a:extLst>
                              <a:ext uri="{A12FA001-AC4F-418D-AE19-62706E023703}">
                                <ahyp:hlinkClr xmlns:ahyp="http://schemas.microsoft.com/office/drawing/2018/hyperlinkcolor" val="tx"/>
                              </a:ext>
                            </a:extLst>
                          </a:hlinkClick>
                        </a:rPr>
                        <a:t>recognise</a:t>
                      </a:r>
                      <a:r>
                        <a:rPr lang="en-US" sz="900">
                          <a:solidFill>
                            <a:srgbClr val="0000FF"/>
                          </a:solidFill>
                          <a:latin typeface="Roboto" panose="02000000000000000000" pitchFamily="2" charset="0"/>
                          <a:ea typeface="Roboto" panose="02000000000000000000" pitchFamily="2" charset="0"/>
                          <a:hlinkClick r:id="rId19">
                            <a:extLst>
                              <a:ext uri="{A12FA001-AC4F-418D-AE19-62706E023703}">
                                <ahyp:hlinkClr xmlns:ahyp="http://schemas.microsoft.com/office/drawing/2018/hyperlinkcolor" val="tx"/>
                              </a:ext>
                            </a:extLst>
                          </a:hlinkClick>
                        </a:rPr>
                        <a:t> the benefits and risks of accessing information about health and well-being online and how we should balance this with talking to trusted adults and professionals.</a:t>
                      </a:r>
                      <a:endParaRPr lang="en-US" sz="900">
                        <a:solidFill>
                          <a:srgbClr val="0000FF"/>
                        </a:solidFill>
                        <a:latin typeface="Roboto" panose="02000000000000000000" pitchFamily="2" charset="0"/>
                        <a:ea typeface="Roboto" panose="02000000000000000000" pitchFamily="2" charset="0"/>
                      </a:endParaRPr>
                    </a:p>
                    <a:p>
                      <a:pPr marL="72000" indent="-72000">
                        <a:buFont typeface="Arial" panose="020B0604020202020204" pitchFamily="34" charset="0"/>
                        <a:buChar char="•"/>
                      </a:pPr>
                      <a:r>
                        <a:rPr lang="en-US" sz="900">
                          <a:solidFill>
                            <a:srgbClr val="0000FF"/>
                          </a:solidFill>
                          <a:latin typeface="Roboto" panose="02000000000000000000" pitchFamily="2" charset="0"/>
                          <a:ea typeface="Roboto" panose="02000000000000000000" pitchFamily="2" charset="0"/>
                          <a:hlinkClick r:id="rId20">
                            <a:extLst>
                              <a:ext uri="{A12FA001-AC4F-418D-AE19-62706E023703}">
                                <ahyp:hlinkClr xmlns:ahyp="http://schemas.microsoft.com/office/drawing/2018/hyperlinkcolor" val="tx"/>
                              </a:ext>
                            </a:extLst>
                          </a:hlinkClick>
                        </a:rPr>
                        <a:t>I can explain how and why some apps and games may request or take payment for additional content (e.g. in-app purchases, </a:t>
                      </a:r>
                      <a:r>
                        <a:rPr lang="en-US" sz="900" err="1">
                          <a:solidFill>
                            <a:srgbClr val="0000FF"/>
                          </a:solidFill>
                          <a:latin typeface="Roboto" panose="02000000000000000000" pitchFamily="2" charset="0"/>
                          <a:ea typeface="Roboto" panose="02000000000000000000" pitchFamily="2" charset="0"/>
                          <a:hlinkClick r:id="rId20">
                            <a:extLst>
                              <a:ext uri="{A12FA001-AC4F-418D-AE19-62706E023703}">
                                <ahyp:hlinkClr xmlns:ahyp="http://schemas.microsoft.com/office/drawing/2018/hyperlinkcolor" val="tx"/>
                              </a:ext>
                            </a:extLst>
                          </a:hlinkClick>
                        </a:rPr>
                        <a:t>lootboxes</a:t>
                      </a:r>
                      <a:r>
                        <a:rPr lang="en-US" sz="900">
                          <a:solidFill>
                            <a:srgbClr val="0000FF"/>
                          </a:solidFill>
                          <a:latin typeface="Roboto" panose="02000000000000000000" pitchFamily="2" charset="0"/>
                          <a:ea typeface="Roboto" panose="02000000000000000000" pitchFamily="2" charset="0"/>
                          <a:hlinkClick r:id="rId20">
                            <a:extLst>
                              <a:ext uri="{A12FA001-AC4F-418D-AE19-62706E023703}">
                                <ahyp:hlinkClr xmlns:ahyp="http://schemas.microsoft.com/office/drawing/2018/hyperlinkcolor" val="tx"/>
                              </a:ext>
                            </a:extLst>
                          </a:hlinkClick>
                        </a:rPr>
                        <a:t>) and explain the importance of seeking permission from a trusted adult before purchasing.</a:t>
                      </a:r>
                      <a:endParaRPr lang="en-US" sz="9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377887">
                <a:tc>
                  <a:txBody>
                    <a:bodyPr/>
                    <a:lstStyle/>
                    <a:p>
                      <a:pP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200"/>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r>
                        <a:rPr lang="en-US" sz="900" b="1">
                          <a:solidFill>
                            <a:schemeClr val="bg1"/>
                          </a:solidFill>
                          <a:latin typeface="Roboto" panose="02000000000000000000" pitchFamily="2" charset="0"/>
                          <a:ea typeface="Roboto" panose="02000000000000000000" pitchFamily="2" charset="0"/>
                        </a:rPr>
                        <a:t>Privacy and security</a:t>
                      </a:r>
                      <a:endParaRPr lang="en-GB" sz="900" b="1">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a:solidFill>
                            <a:srgbClr val="0000FF"/>
                          </a:solidFill>
                          <a:latin typeface="Roboto" panose="02000000000000000000" pitchFamily="2" charset="0"/>
                          <a:ea typeface="Roboto" panose="02000000000000000000" pitchFamily="2" charset="0"/>
                          <a:cs typeface="+mn-cs"/>
                          <a:hlinkClick r:id="rId21">
                            <a:extLst>
                              <a:ext uri="{A12FA001-AC4F-418D-AE19-62706E023703}">
                                <ahyp:hlinkClr xmlns:ahyp="http://schemas.microsoft.com/office/drawing/2018/hyperlinkcolor" val="tx"/>
                              </a:ext>
                            </a:extLst>
                          </a:hlinkClick>
                        </a:rPr>
                        <a:t>I can explain what app permissions are and can give some examples.</a:t>
                      </a:r>
                      <a:endParaRPr lang="en-US" sz="900" kern="1200">
                        <a:solidFill>
                          <a:srgbClr val="0000FF"/>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394473738"/>
                  </a:ext>
                </a:extLst>
              </a:tr>
              <a:tr h="494090">
                <a:tc>
                  <a:txBody>
                    <a:bodyPr/>
                    <a:lstStyle/>
                    <a:p>
                      <a:pP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200"/>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kern="1200">
                          <a:solidFill>
                            <a:schemeClr val="bg1"/>
                          </a:solidFill>
                          <a:latin typeface="Roboto" panose="02000000000000000000" pitchFamily="2" charset="0"/>
                          <a:ea typeface="Roboto" panose="02000000000000000000" pitchFamily="2" charset="0"/>
                          <a:cs typeface="+mn-cs"/>
                        </a:rPr>
                        <a:t>Copyright and ownership</a:t>
                      </a:r>
                      <a:endParaRPr lang="en-GB" sz="900" b="1"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buFont typeface="Arial" panose="020B0604020202020204" pitchFamily="34" charset="0"/>
                        <a:buChar char="•"/>
                      </a:pPr>
                      <a:r>
                        <a:rPr lang="en-US" sz="900">
                          <a:solidFill>
                            <a:srgbClr val="0000FF"/>
                          </a:solidFill>
                          <a:latin typeface="Roboto" panose="02000000000000000000" pitchFamily="2" charset="0"/>
                          <a:ea typeface="Roboto" panose="02000000000000000000" pitchFamily="2" charset="0"/>
                          <a:hlinkClick r:id="rId22">
                            <a:extLst>
                              <a:ext uri="{A12FA001-AC4F-418D-AE19-62706E023703}">
                                <ahyp:hlinkClr xmlns:ahyp="http://schemas.microsoft.com/office/drawing/2018/hyperlinkcolor" val="tx"/>
                              </a:ext>
                            </a:extLst>
                          </a:hlinkClick>
                        </a:rPr>
                        <a:t>I can assess and justify when it is acceptable to use the work of others</a:t>
                      </a:r>
                      <a:endParaRPr lang="en-US" sz="900">
                        <a:solidFill>
                          <a:srgbClr val="0000FF"/>
                        </a:solidFill>
                        <a:latin typeface="Roboto" panose="02000000000000000000" pitchFamily="2" charset="0"/>
                        <a:ea typeface="Roboto" panose="02000000000000000000" pitchFamily="2" charset="0"/>
                      </a:endParaRPr>
                    </a:p>
                    <a:p>
                      <a:pPr marL="72000" indent="-72000">
                        <a:buFont typeface="Arial" panose="020B0604020202020204" pitchFamily="34" charset="0"/>
                        <a:buChar char="•"/>
                      </a:pPr>
                      <a:r>
                        <a:rPr lang="en-US" sz="900">
                          <a:solidFill>
                            <a:srgbClr val="0000FF"/>
                          </a:solidFill>
                          <a:latin typeface="Roboto" panose="02000000000000000000" pitchFamily="2" charset="0"/>
                          <a:ea typeface="Roboto" panose="02000000000000000000" pitchFamily="2" charset="0"/>
                          <a:hlinkClick r:id="rId23">
                            <a:extLst>
                              <a:ext uri="{A12FA001-AC4F-418D-AE19-62706E023703}">
                                <ahyp:hlinkClr xmlns:ahyp="http://schemas.microsoft.com/office/drawing/2018/hyperlinkcolor" val="tx"/>
                              </a:ext>
                            </a:extLst>
                          </a:hlinkClick>
                        </a:rPr>
                        <a:t>I can give examples of content that is permitted to be reused and know how this content can be found online.</a:t>
                      </a:r>
                      <a:endParaRPr lang="en-US" sz="9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443057788"/>
                  </a:ext>
                </a:extLst>
              </a:tr>
            </a:tbl>
          </a:graphicData>
        </a:graphic>
      </p:graphicFrame>
    </p:spTree>
    <p:extLst>
      <p:ext uri="{BB962C8B-B14F-4D97-AF65-F5344CB8AC3E}">
        <p14:creationId xmlns:p14="http://schemas.microsoft.com/office/powerpoint/2010/main" val="1034825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6: Autumn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6: Autumn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Communication</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2812991183"/>
              </p:ext>
            </p:extLst>
          </p:nvPr>
        </p:nvGraphicFramePr>
        <p:xfrm>
          <a:off x="232409" y="893429"/>
          <a:ext cx="9173733" cy="53737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358401">
                  <a:extLst>
                    <a:ext uri="{9D8B030D-6E8A-4147-A177-3AD203B41FA5}">
                      <a16:colId xmlns:a16="http://schemas.microsoft.com/office/drawing/2014/main" val="2704425779"/>
                    </a:ext>
                  </a:extLst>
                </a:gridCol>
                <a:gridCol w="420910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355142">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83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identify how to use a search engine</a:t>
                      </a:r>
                      <a:endParaRPr lang="en-US" sz="83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complete a web search to find specific information</a:t>
                      </a:r>
                    </a:p>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refine my search</a:t>
                      </a:r>
                    </a:p>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compare results from different search engines</a:t>
                      </a:r>
                      <a:endParaRPr lang="en-US" sz="83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830" b="0" i="0" u="none" strike="noStrike" kern="1200">
                          <a:solidFill>
                            <a:srgbClr val="0000FF"/>
                          </a:solidFill>
                          <a:effectLst/>
                          <a:latin typeface="Roboto" panose="02000000000000000000" pitchFamily="2" charset="0"/>
                          <a:ea typeface="Roboto" panose="02000000000000000000" pitchFamily="2" charset="0"/>
                          <a:cs typeface="+mn-cs"/>
                          <a:hlinkClick r:id="rId3">
                            <a:extLst>
                              <a:ext uri="{A12FA001-AC4F-418D-AE19-62706E023703}">
                                <ahyp:hlinkClr xmlns:ahyp="http://schemas.microsoft.com/office/drawing/2018/hyperlinkcolor" val="tx"/>
                              </a:ext>
                            </a:extLst>
                          </a:hlinkClick>
                        </a:rPr>
                        <a:t>I can explain how to use search technologies effectively.</a:t>
                      </a:r>
                      <a:endParaRPr lang="en-GB" sz="830" b="0" i="0" u="none" strike="noStrike" kern="1200">
                        <a:solidFill>
                          <a:srgbClr val="0000FF"/>
                        </a:solidFill>
                        <a:effectLst/>
                        <a:latin typeface="Roboto" panose="02000000000000000000" pitchFamily="2" charset="0"/>
                        <a:ea typeface="Roboto" panose="02000000000000000000" pitchFamily="2" charset="0"/>
                        <a:cs typeface="+mn-cs"/>
                      </a:endParaRPr>
                    </a:p>
                    <a:p>
                      <a:pPr marL="72000" indent="-72000" algn="l" fontAlgn="b">
                        <a:spcAft>
                          <a:spcPts val="200"/>
                        </a:spcAft>
                        <a:buFont typeface="Arial" panose="020B0604020202020204" pitchFamily="34" charset="0"/>
                        <a:buChar char="•"/>
                      </a:pPr>
                      <a:r>
                        <a:rPr lang="en-GB" sz="830" b="0" i="0" u="none" strike="noStrike" kern="1200">
                          <a:solidFill>
                            <a:srgbClr val="0000FF"/>
                          </a:solidFill>
                          <a:effectLst/>
                          <a:latin typeface="Roboto" panose="02000000000000000000" pitchFamily="2" charset="0"/>
                          <a:ea typeface="Roboto" panose="02000000000000000000" pitchFamily="2" charset="0"/>
                          <a:cs typeface="+mn-cs"/>
                          <a:hlinkClick r:id="rId4">
                            <a:extLst>
                              <a:ext uri="{A12FA001-AC4F-418D-AE19-62706E023703}">
                                <ahyp:hlinkClr xmlns:ahyp="http://schemas.microsoft.com/office/drawing/2018/hyperlinkcolor" val="tx"/>
                              </a:ext>
                            </a:extLst>
                          </a:hlinkClick>
                        </a:rPr>
                        <a:t>I can identify, flag and report inappropriate content.</a:t>
                      </a:r>
                      <a:endParaRPr lang="en-GB" sz="830" b="0" i="0" u="none" strike="noStrike" kern="1200">
                        <a:solidFill>
                          <a:srgbClr val="0000FF"/>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83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describe how search engines select results</a:t>
                      </a:r>
                      <a:endParaRPr lang="en-US" sz="83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explain why we need tools to find things online</a:t>
                      </a:r>
                    </a:p>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recognise the role of web crawlers in creating an index</a:t>
                      </a:r>
                    </a:p>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relate a search term to the search engine’s index</a:t>
                      </a:r>
                      <a:endParaRPr lang="en-US" sz="83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830">
                          <a:solidFill>
                            <a:srgbClr val="0000FF"/>
                          </a:solidFill>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I can demonstrate how to analyse and evaluate the validity of ‘facts’ and information and I can explain why using these strategies are important.</a:t>
                      </a:r>
                      <a:endParaRPr lang="en-GB" sz="83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284997">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83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explain how search results are ranked</a:t>
                      </a:r>
                      <a:endParaRPr lang="en-US" sz="83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explain that search results are ordered</a:t>
                      </a:r>
                    </a:p>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explain that a search engine follows rules to rank relevant pages</a:t>
                      </a:r>
                    </a:p>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suggest some of the criteria that a search engine checks to decide on the order of results</a:t>
                      </a:r>
                      <a:endParaRPr lang="en-US" sz="83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830" b="0" i="0" u="none" strike="noStrike" kern="1200">
                          <a:solidFill>
                            <a:srgbClr val="0000FF"/>
                          </a:solidFill>
                          <a:effectLst/>
                          <a:latin typeface="Roboto" panose="02000000000000000000" pitchFamily="2" charset="0"/>
                          <a:ea typeface="Roboto" panose="02000000000000000000" pitchFamily="2" charset="0"/>
                          <a:cs typeface="+mn-cs"/>
                          <a:hlinkClick r:id="rId8">
                            <a:extLst>
                              <a:ext uri="{A12FA001-AC4F-418D-AE19-62706E023703}">
                                <ahyp:hlinkClr xmlns:ahyp="http://schemas.microsoft.com/office/drawing/2018/hyperlinkcolor" val="tx"/>
                              </a:ext>
                            </a:extLst>
                          </a:hlinkClick>
                        </a:rPr>
                        <a:t>I can explain how search engines work and how results are selected and ranked.</a:t>
                      </a:r>
                      <a:endParaRPr lang="en-US" sz="83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830" b="0" i="0" u="none" strike="noStrike">
                          <a:solidFill>
                            <a:srgbClr val="0000FF"/>
                          </a:solidFill>
                          <a:effectLst/>
                          <a:latin typeface="Roboto" panose="02000000000000000000" pitchFamily="2" charset="0"/>
                          <a:ea typeface="Roboto" panose="02000000000000000000" pitchFamily="2" charset="0"/>
                          <a:hlinkClick r:id="rId9">
                            <a:extLst>
                              <a:ext uri="{A12FA001-AC4F-418D-AE19-62706E023703}">
                                <ahyp:hlinkClr xmlns:ahyp="http://schemas.microsoft.com/office/drawing/2018/hyperlinkcolor" val="tx"/>
                              </a:ext>
                            </a:extLst>
                          </a:hlinkClick>
                        </a:rPr>
                        <a:t>To recognise why the order of results is important, and to whom</a:t>
                      </a:r>
                      <a:endParaRPr lang="en-US" sz="83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describe some of the ways that search results can be influenced</a:t>
                      </a:r>
                    </a:p>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recognise some of the limitations of search engines</a:t>
                      </a:r>
                    </a:p>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explain how search engines make money</a:t>
                      </a:r>
                      <a:endParaRPr lang="en-US" sz="83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830" b="0" i="0" u="none" strike="noStrike" kern="1200">
                          <a:solidFill>
                            <a:srgbClr val="0000FF"/>
                          </a:solidFill>
                          <a:effectLst/>
                          <a:latin typeface="Roboto" panose="02000000000000000000" pitchFamily="2" charset="0"/>
                          <a:ea typeface="Roboto" panose="02000000000000000000" pitchFamily="2" charset="0"/>
                          <a:cs typeface="+mn-cs"/>
                          <a:hlinkClick r:id="rId10">
                            <a:extLst>
                              <a:ext uri="{A12FA001-AC4F-418D-AE19-62706E023703}">
                                <ahyp:hlinkClr xmlns:ahyp="http://schemas.microsoft.com/office/drawing/2018/hyperlinkcolor" val="tx"/>
                              </a:ext>
                            </a:extLst>
                          </a:hlinkClick>
                        </a:rPr>
                        <a:t>I can describe how some online information can be opinion and can offer examples.</a:t>
                      </a:r>
                      <a:endParaRPr lang="en-GB" sz="830" b="0" i="0" u="none" strike="noStrike" kern="1200">
                        <a:solidFill>
                          <a:srgbClr val="0000FF"/>
                        </a:solidFill>
                        <a:effectLst/>
                        <a:latin typeface="Roboto" panose="02000000000000000000" pitchFamily="2" charset="0"/>
                        <a:ea typeface="Roboto" panose="02000000000000000000" pitchFamily="2" charset="0"/>
                        <a:cs typeface="+mn-cs"/>
                      </a:endParaRPr>
                    </a:p>
                    <a:p>
                      <a:pPr marL="72000" indent="-72000" algn="l" fontAlgn="b">
                        <a:spcAft>
                          <a:spcPts val="200"/>
                        </a:spcAft>
                        <a:buFont typeface="Arial" panose="020B0604020202020204" pitchFamily="34" charset="0"/>
                        <a:buChar char="•"/>
                      </a:pPr>
                      <a:r>
                        <a:rPr lang="en-GB" sz="830">
                          <a:solidFill>
                            <a:srgbClr val="0000FF"/>
                          </a:solidFill>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I can explain how companies and news providers target people with online news stories they are more likely to engage with and how to recognise this.</a:t>
                      </a:r>
                      <a:endParaRPr lang="en-US" sz="83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830" b="0" i="0" u="none" strike="noStrike">
                          <a:solidFill>
                            <a:srgbClr val="0000FF"/>
                          </a:solidFill>
                          <a:effectLst/>
                          <a:latin typeface="Roboto" panose="02000000000000000000" pitchFamily="2" charset="0"/>
                          <a:ea typeface="Roboto" panose="02000000000000000000" pitchFamily="2" charset="0"/>
                          <a:hlinkClick r:id="rId12">
                            <a:extLst>
                              <a:ext uri="{A12FA001-AC4F-418D-AE19-62706E023703}">
                                <ahyp:hlinkClr xmlns:ahyp="http://schemas.microsoft.com/office/drawing/2018/hyperlinkcolor" val="tx"/>
                              </a:ext>
                            </a:extLst>
                          </a:hlinkClick>
                        </a:rPr>
                        <a:t>To recognise how we communicate using technology</a:t>
                      </a:r>
                      <a:endParaRPr lang="en-US" sz="83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explain the different ways in which people communicate</a:t>
                      </a:r>
                    </a:p>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identify that there are a variety of ways of communicating over the internet</a:t>
                      </a:r>
                    </a:p>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choose methods of communication to suit particular purposes</a:t>
                      </a:r>
                      <a:endParaRPr lang="en-US" sz="83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83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541052">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830" b="0" i="0" u="none" strike="noStrike">
                          <a:solidFill>
                            <a:srgbClr val="0000FF"/>
                          </a:solidFill>
                          <a:effectLst/>
                          <a:latin typeface="Roboto" panose="02000000000000000000" pitchFamily="2" charset="0"/>
                          <a:ea typeface="Roboto" panose="02000000000000000000" pitchFamily="2" charset="0"/>
                          <a:hlinkClick r:id="rId13">
                            <a:extLst>
                              <a:ext uri="{A12FA001-AC4F-418D-AE19-62706E023703}">
                                <ahyp:hlinkClr xmlns:ahyp="http://schemas.microsoft.com/office/drawing/2018/hyperlinkcolor" val="tx"/>
                              </a:ext>
                            </a:extLst>
                          </a:hlinkClick>
                        </a:rPr>
                        <a:t>To evaluate different methods of online communication</a:t>
                      </a:r>
                      <a:endParaRPr lang="en-US" sz="83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compare different methods of communicating on the internet</a:t>
                      </a:r>
                    </a:p>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decide when I should and should not share</a:t>
                      </a:r>
                    </a:p>
                    <a:p>
                      <a:pPr marL="72000" indent="-72000" algn="l" fontAlgn="b">
                        <a:spcAft>
                          <a:spcPts val="200"/>
                        </a:spcAft>
                        <a:buFont typeface="Arial" panose="020B0604020202020204" pitchFamily="34" charset="0"/>
                        <a:buChar char="•"/>
                      </a:pPr>
                      <a:r>
                        <a:rPr lang="en-GB" sz="830" b="0" i="0" u="none" strike="noStrike">
                          <a:solidFill>
                            <a:schemeClr val="bg1"/>
                          </a:solidFill>
                          <a:effectLst/>
                          <a:latin typeface="Roboto" panose="02000000000000000000" pitchFamily="2" charset="0"/>
                          <a:ea typeface="Roboto" panose="02000000000000000000" pitchFamily="2" charset="0"/>
                        </a:rPr>
                        <a:t>I can explain that communication on the internet may not be private</a:t>
                      </a:r>
                      <a:endParaRPr lang="en-US" sz="83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30"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r h="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US" sz="830" b="1" i="0" u="none" strike="noStrike">
                          <a:solidFill>
                            <a:schemeClr val="bg1"/>
                          </a:solidFill>
                          <a:effectLst/>
                          <a:latin typeface="Roboto" panose="02000000000000000000" pitchFamily="2" charset="0"/>
                          <a:ea typeface="Roboto" panose="02000000000000000000" pitchFamily="2" charset="0"/>
                        </a:rPr>
                        <a:t>Additional e-Safety lesson</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lgn="l" fontAlgn="b">
                        <a:spcAft>
                          <a:spcPts val="200"/>
                        </a:spcAft>
                        <a:buFont typeface="Arial" panose="020B0604020202020204" pitchFamily="34" charset="0"/>
                        <a:buNone/>
                      </a:pPr>
                      <a:r>
                        <a:rPr lang="en-US" sz="830" b="0" i="1" u="none" strike="noStrike">
                          <a:solidFill>
                            <a:schemeClr val="bg1"/>
                          </a:solidFill>
                          <a:effectLst/>
                          <a:latin typeface="Roboto" panose="02000000000000000000" pitchFamily="2" charset="0"/>
                          <a:ea typeface="Roboto" panose="02000000000000000000" pitchFamily="2" charset="0"/>
                        </a:rPr>
                        <a:t>Managing online information – Online influences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830" b="0" i="0" u="none" strike="noStrike" kern="1200">
                          <a:solidFill>
                            <a:srgbClr val="0000FF"/>
                          </a:solidFill>
                          <a:effectLst/>
                          <a:latin typeface="Roboto" panose="02000000000000000000" pitchFamily="2" charset="0"/>
                          <a:ea typeface="Roboto" panose="02000000000000000000" pitchFamily="2" charset="0"/>
                          <a:cs typeface="+mn-cs"/>
                          <a:hlinkClick r:id="rId14">
                            <a:extLst>
                              <a:ext uri="{A12FA001-AC4F-418D-AE19-62706E023703}">
                                <ahyp:hlinkClr xmlns:ahyp="http://schemas.microsoft.com/office/drawing/2018/hyperlinkcolor" val="tx"/>
                              </a:ext>
                            </a:extLst>
                          </a:hlinkClick>
                        </a:rPr>
                        <a:t>I can explain how and why some people may present ‘opinions’ as ‘facts’; why the popularity of an opinion or the personalities of those promoting it does not necessarily make it true, fair or perhaps even legal.</a:t>
                      </a:r>
                      <a:endParaRPr lang="en-GB" sz="830" b="0" i="0" u="none" strike="noStrike" kern="1200">
                        <a:solidFill>
                          <a:srgbClr val="0000FF"/>
                        </a:solidFill>
                        <a:effectLst/>
                        <a:latin typeface="Roboto" panose="02000000000000000000" pitchFamily="2" charset="0"/>
                        <a:ea typeface="Roboto" panose="02000000000000000000" pitchFamily="2" charset="0"/>
                        <a:cs typeface="+mn-cs"/>
                      </a:endParaRPr>
                    </a:p>
                    <a:p>
                      <a:pPr marL="72000" indent="-72000" algn="l" fontAlgn="b">
                        <a:spcAft>
                          <a:spcPts val="200"/>
                        </a:spcAft>
                        <a:buFont typeface="Arial" panose="020B0604020202020204" pitchFamily="34" charset="0"/>
                        <a:buChar char="•"/>
                      </a:pPr>
                      <a:r>
                        <a:rPr lang="en-GB" sz="830" b="0" i="0" u="none" strike="noStrike" kern="1200">
                          <a:solidFill>
                            <a:srgbClr val="0000FF"/>
                          </a:solidFill>
                          <a:effectLst/>
                          <a:latin typeface="Roboto" panose="02000000000000000000" pitchFamily="2" charset="0"/>
                          <a:ea typeface="Roboto" panose="02000000000000000000" pitchFamily="2" charset="0"/>
                          <a:cs typeface="+mn-cs"/>
                          <a:hlinkClick r:id="rId15">
                            <a:extLst>
                              <a:ext uri="{A12FA001-AC4F-418D-AE19-62706E023703}">
                                <ahyp:hlinkClr xmlns:ahyp="http://schemas.microsoft.com/office/drawing/2018/hyperlinkcolor" val="tx"/>
                              </a:ext>
                            </a:extLst>
                          </a:hlinkClick>
                        </a:rPr>
                        <a:t>I can define the terms ‘influence’, ‘manipulation’ and ‘persuasion’ and explain how someone might encounter these online</a:t>
                      </a:r>
                      <a:endParaRPr lang="en-GB" sz="830" b="0" i="0" u="none" strike="noStrike" kern="1200">
                        <a:solidFill>
                          <a:srgbClr val="0000FF"/>
                        </a:solidFill>
                        <a:effectLst/>
                        <a:latin typeface="Roboto" panose="02000000000000000000" pitchFamily="2" charset="0"/>
                        <a:ea typeface="Roboto" panose="02000000000000000000" pitchFamily="2" charset="0"/>
                        <a:cs typeface="+mn-cs"/>
                      </a:endParaRPr>
                    </a:p>
                    <a:p>
                      <a:pPr marL="72000" indent="-72000" algn="l" fontAlgn="b">
                        <a:spcAft>
                          <a:spcPts val="200"/>
                        </a:spcAft>
                        <a:buFont typeface="Arial" panose="020B0604020202020204" pitchFamily="34" charset="0"/>
                        <a:buChar char="•"/>
                      </a:pPr>
                      <a:r>
                        <a:rPr lang="en-GB" sz="830" b="0" i="0" u="none" strike="noStrike" kern="1200">
                          <a:solidFill>
                            <a:srgbClr val="0000FF"/>
                          </a:solidFill>
                          <a:effectLst/>
                          <a:latin typeface="Roboto" panose="02000000000000000000" pitchFamily="2" charset="0"/>
                          <a:ea typeface="Roboto" panose="02000000000000000000" pitchFamily="2" charset="0"/>
                          <a:cs typeface="+mn-cs"/>
                          <a:hlinkClick r:id="rId16">
                            <a:extLst>
                              <a:ext uri="{A12FA001-AC4F-418D-AE19-62706E023703}">
                                <ahyp:hlinkClr xmlns:ahyp="http://schemas.microsoft.com/office/drawing/2018/hyperlinkcolor" val="tx"/>
                              </a:ext>
                            </a:extLst>
                          </a:hlinkClick>
                        </a:rPr>
                        <a:t>I understand the concept of persuasive design and how it can be used to influences peoples’ choices.</a:t>
                      </a:r>
                      <a:endParaRPr lang="en-GB" sz="830" b="0" i="0" u="none" strike="noStrike" kern="1200">
                        <a:solidFill>
                          <a:srgbClr val="0000FF"/>
                        </a:solidFill>
                        <a:effectLst/>
                        <a:latin typeface="Roboto" panose="02000000000000000000" pitchFamily="2" charset="0"/>
                        <a:ea typeface="Roboto" panose="02000000000000000000" pitchFamily="2" charset="0"/>
                        <a:cs typeface="+mn-cs"/>
                      </a:endParaRPr>
                    </a:p>
                    <a:p>
                      <a:pPr marL="72000" indent="-72000" algn="l" fontAlgn="b">
                        <a:spcAft>
                          <a:spcPts val="200"/>
                        </a:spcAft>
                        <a:buFont typeface="Arial" panose="020B0604020202020204" pitchFamily="34" charset="0"/>
                        <a:buChar char="•"/>
                      </a:pPr>
                      <a:r>
                        <a:rPr lang="en-GB" sz="830" b="0" i="0" u="none" strike="noStrike" kern="1200">
                          <a:solidFill>
                            <a:srgbClr val="0000FF"/>
                          </a:solidFill>
                          <a:effectLst/>
                          <a:latin typeface="Roboto" panose="02000000000000000000" pitchFamily="2" charset="0"/>
                          <a:ea typeface="Roboto" panose="02000000000000000000" pitchFamily="2" charset="0"/>
                          <a:cs typeface="+mn-cs"/>
                          <a:hlinkClick r:id="rId17">
                            <a:extLst>
                              <a:ext uri="{A12FA001-AC4F-418D-AE19-62706E023703}">
                                <ahyp:hlinkClr xmlns:ahyp="http://schemas.microsoft.com/office/drawing/2018/hyperlinkcolor" val="tx"/>
                              </a:ext>
                            </a:extLst>
                          </a:hlinkClick>
                        </a:rPr>
                        <a:t>I can describe the difference between online misinformation and dis-information</a:t>
                      </a:r>
                      <a:endParaRPr lang="en-GB" sz="830" b="0" i="0" u="none" strike="noStrike" kern="1200">
                        <a:solidFill>
                          <a:srgbClr val="0000FF"/>
                        </a:solidFill>
                        <a:effectLst/>
                        <a:latin typeface="Roboto" panose="02000000000000000000" pitchFamily="2" charset="0"/>
                        <a:ea typeface="Roboto" panose="02000000000000000000" pitchFamily="2" charset="0"/>
                        <a:cs typeface="+mn-cs"/>
                      </a:endParaRPr>
                    </a:p>
                    <a:p>
                      <a:pPr marL="72000" indent="-72000" algn="l" fontAlgn="b">
                        <a:spcAft>
                          <a:spcPts val="200"/>
                        </a:spcAft>
                        <a:buFont typeface="Arial" panose="020B0604020202020204" pitchFamily="34" charset="0"/>
                        <a:buChar char="•"/>
                      </a:pPr>
                      <a:r>
                        <a:rPr lang="en-GB" sz="830" b="0" i="0" u="none" strike="noStrike" kern="1200">
                          <a:solidFill>
                            <a:srgbClr val="0000FF"/>
                          </a:solidFill>
                          <a:effectLst/>
                          <a:latin typeface="Roboto" panose="02000000000000000000" pitchFamily="2" charset="0"/>
                          <a:ea typeface="Roboto" panose="02000000000000000000" pitchFamily="2" charset="0"/>
                          <a:cs typeface="+mn-cs"/>
                          <a:hlinkClick r:id="rId18">
                            <a:extLst>
                              <a:ext uri="{A12FA001-AC4F-418D-AE19-62706E023703}">
                                <ahyp:hlinkClr xmlns:ahyp="http://schemas.microsoft.com/office/drawing/2018/hyperlinkcolor" val="tx"/>
                              </a:ext>
                            </a:extLst>
                          </a:hlinkClick>
                        </a:rPr>
                        <a:t>I can explain why information that is on a large number of sites may still be inaccurate or untrue. I can assess how this might happen</a:t>
                      </a:r>
                      <a:endParaRPr lang="en-GB" sz="830" b="0" i="0" u="none" strike="noStrike" kern="1200">
                        <a:solidFill>
                          <a:srgbClr val="0000FF"/>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3248025024"/>
                  </a:ext>
                </a:extLst>
              </a:tr>
            </a:tbl>
          </a:graphicData>
        </a:graphic>
      </p:graphicFrame>
    </p:spTree>
    <p:extLst>
      <p:ext uri="{BB962C8B-B14F-4D97-AF65-F5344CB8AC3E}">
        <p14:creationId xmlns:p14="http://schemas.microsoft.com/office/powerpoint/2010/main" val="2337394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6: Autumn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6: Autumn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Variables in games</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2040832039"/>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500284">
                  <a:extLst>
                    <a:ext uri="{9D8B030D-6E8A-4147-A177-3AD203B41FA5}">
                      <a16:colId xmlns:a16="http://schemas.microsoft.com/office/drawing/2014/main" val="2704425779"/>
                    </a:ext>
                  </a:extLst>
                </a:gridCol>
                <a:gridCol w="4067226">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define a ‘variable’ as something that is changeable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examples of information that is variable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that the way that a variable changes can be defined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that variables can hold numbers or letters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explain why a variable is used in a program</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a program variable as a placeholder in memory for a single value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that a variable has a name and a value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recognise that the value of a variable can be changed</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choose how to improve a game by using variables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decide where in a program to change a variable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make use of an event in a program to set a variable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recognise that the value of a variable can be used by a program</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design a project that builds on a given example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choose the artwork for my project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my design choices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create algorithms for my project</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use my design to create a project</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create the artwork for my project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choose a name that identifies the role of a variable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test the code that I have written</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evaluate my project</a:t>
                      </a:r>
                      <a:endParaRPr lang="en-GB"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ways that my game could be improved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extend my game further using more variables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share my game with others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3319776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6: Spring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6: Spring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3D Modelling</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3100053294"/>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use a computer to create and manipulate three-dimensional (3D) digital objects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investigate questions with yes/no answers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make up a yes/no question about a collection of objects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create two groups of objects separated by one attribute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compare working digitally with 2D and 3D graphics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how graphical objects can be modified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resize a 3D object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change the colour of a 3D object</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construct a digital 3D model of a physical object</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rotate a 3D object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position 3D objects in relation to each other</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select and duplicate multiple 3D objects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identify that physical objects can be broken down into a collection of 3D shapes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the 3D shapes needed to create a model of a real-world object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create digital 3D objects of an appropriate size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group a digital 3D shape and a placeholder to create a hole in an object</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design a digital model by combining 3D objects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plan my 3D model</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choose which 3D objects I need to construct my model</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modify multiple 3D objects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develop and improve a digital 3D model</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decide how my model can be improved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modify my model to improve it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evaluate my model against a given criterion</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352407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084BA-9049-0A41-3230-17F36433578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82FB29D-10CC-6737-B5C7-867EC2B2F2FB}"/>
              </a:ext>
            </a:extLst>
          </p:cNvPr>
          <p:cNvSpPr>
            <a:spLocks noGrp="1"/>
          </p:cNvSpPr>
          <p:nvPr>
            <p:ph type="body" sz="quarter" idx="10"/>
          </p:nvPr>
        </p:nvSpPr>
        <p:spPr/>
        <p:txBody>
          <a:bodyPr/>
          <a:lstStyle/>
          <a:p>
            <a:r>
              <a:rPr lang="en-GB"/>
              <a:t>Primary Computing &amp; e-Safety</a:t>
            </a:r>
          </a:p>
        </p:txBody>
      </p:sp>
      <p:sp>
        <p:nvSpPr>
          <p:cNvPr id="4" name="TextBox 3">
            <a:extLst>
              <a:ext uri="{FF2B5EF4-FFF2-40B4-BE49-F238E27FC236}">
                <a16:creationId xmlns:a16="http://schemas.microsoft.com/office/drawing/2014/main" id="{77AC4E14-A4AB-AEAE-379A-54435200C802}"/>
              </a:ext>
            </a:extLst>
          </p:cNvPr>
          <p:cNvSpPr txBox="1"/>
          <p:nvPr/>
        </p:nvSpPr>
        <p:spPr>
          <a:xfrm>
            <a:off x="203201" y="692323"/>
            <a:ext cx="9207129" cy="6138347"/>
          </a:xfrm>
          <a:prstGeom prst="rect">
            <a:avLst/>
          </a:prstGeom>
          <a:noFill/>
        </p:spPr>
        <p:txBody>
          <a:bodyPr wrap="square" rtlCol="0">
            <a:spAutoFit/>
          </a:bodyPr>
          <a:lstStyle/>
          <a:p>
            <a:pPr algn="ctr">
              <a:lnSpc>
                <a:spcPct val="107000"/>
              </a:lnSpc>
              <a:spcAft>
                <a:spcPts val="800"/>
              </a:spcAft>
            </a:pPr>
            <a:r>
              <a:rPr lang="en-US" sz="1400" dirty="0">
                <a:solidFill>
                  <a:srgbClr val="92D050"/>
                </a:solidFill>
                <a:effectLst/>
                <a:ea typeface="Calibri" panose="020F0502020204030204" pitchFamily="34" charset="0"/>
                <a:cs typeface="Times New Roman" panose="02020603050405020304" pitchFamily="18" charset="0"/>
              </a:rPr>
              <a:t>National Curriculum Subject content EYFS (Nursery and Reception</a:t>
            </a:r>
          </a:p>
          <a:p>
            <a:pPr>
              <a:lnSpc>
                <a:spcPct val="107000"/>
              </a:lnSpc>
              <a:spcBef>
                <a:spcPts val="1500"/>
              </a:spcBef>
              <a:spcAft>
                <a:spcPts val="1500"/>
              </a:spcAft>
            </a:pPr>
            <a:r>
              <a:rPr lang="en-GB" sz="14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Pupils should be taught to:</a:t>
            </a:r>
            <a:endParaRPr lang="en-GB"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500"/>
              </a:spcBef>
              <a:spcAft>
                <a:spcPts val="1500"/>
              </a:spcAft>
              <a:buFont typeface="Symbol" panose="05050102010706020507" pitchFamily="18" charset="2"/>
              <a:buChar char=""/>
            </a:pPr>
            <a:r>
              <a:rPr lang="en-GB"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Communication and language development. Which involves giving children opportunities to experience a rich language environment; to develop their confidence and skills in expressing themselves; and to speak and listen in a range of situations</a:t>
            </a:r>
          </a:p>
          <a:p>
            <a:pPr marL="342900" lvl="0" indent="-342900">
              <a:lnSpc>
                <a:spcPct val="107000"/>
              </a:lnSpc>
              <a:spcBef>
                <a:spcPts val="1500"/>
              </a:spcBef>
              <a:spcAft>
                <a:spcPts val="1500"/>
              </a:spcAft>
              <a:buFont typeface="Symbol" panose="05050102010706020507" pitchFamily="18" charset="2"/>
              <a:buChar char=""/>
            </a:pPr>
            <a:r>
              <a:rPr lang="en-GB"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Personal, social and emotional development. Which involves helping children to develop a positive sense of themselves, and others; to form positive relationships and develop respect for others; to develop social skills and learn how to manage their feelings; to understand appropriate behaviour in groups; and to have confidence in their own abilities</a:t>
            </a:r>
            <a:endParaRPr lang="en-GB" sz="12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500"/>
              </a:spcBef>
              <a:spcAft>
                <a:spcPts val="1500"/>
              </a:spcAft>
              <a:buFont typeface="Symbol" panose="05050102010706020507" pitchFamily="18" charset="2"/>
              <a:buChar char=""/>
            </a:pPr>
            <a:r>
              <a:rPr lang="en-GB"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Mathematics. Which involves providing children with opportunities to develop and improve their skills in counting, understanding and using numbers, calculating simple addition and subtraction problems; and to describe shapes, spaces, and measure</a:t>
            </a:r>
          </a:p>
          <a:p>
            <a:pPr marL="342900" lvl="0" indent="-342900">
              <a:lnSpc>
                <a:spcPct val="107000"/>
              </a:lnSpc>
              <a:spcBef>
                <a:spcPts val="1500"/>
              </a:spcBef>
              <a:spcAft>
                <a:spcPts val="1500"/>
              </a:spcAft>
              <a:buFont typeface="Symbol" panose="05050102010706020507" pitchFamily="18" charset="2"/>
              <a:buChar char=""/>
            </a:pPr>
            <a:r>
              <a:rPr lang="en-GB"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Understanding the world.</a:t>
            </a:r>
            <a:r>
              <a:rPr lang="en-GB" sz="1200" dirty="0">
                <a:solidFill>
                  <a:srgbClr val="92D050"/>
                </a:solidFill>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Which involves guiding children to make sense of their physical world and their community through opportunities to explore, observe and find out about people, places, technology and the environment</a:t>
            </a:r>
            <a:endParaRPr lang="en-GB" sz="12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500"/>
              </a:spcBef>
              <a:spcAft>
                <a:spcPts val="1500"/>
              </a:spcAft>
              <a:buFont typeface="Symbol" panose="05050102010706020507" pitchFamily="18" charset="2"/>
              <a:buChar char=""/>
            </a:pPr>
            <a:r>
              <a:rPr lang="en-GB"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Expressive arts and design. Which involves enabling children to explore and play with a wide range of media and materials, as well as providing opportunities and encouragement for sharing their thoughts, ideas and feelings through a variety of activities in art, music, movement, dance, role-play, and design and technology</a:t>
            </a:r>
            <a:endParaRPr lang="en-GB" sz="12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500"/>
              </a:spcBef>
              <a:spcAft>
                <a:spcPts val="1500"/>
              </a:spcAft>
              <a:buFont typeface="Symbol" panose="05050102010706020507" pitchFamily="18" charset="2"/>
              <a:buChar char=""/>
            </a:pPr>
            <a:endParaRPr lang="en-GB" sz="12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400" dirty="0">
              <a:solidFill>
                <a:srgbClr val="92D05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4895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6: Spring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6: Spring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Spreadsheets</a:t>
            </a:r>
            <a:endParaRPr lang="en-GB" sz="1600">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E32987BD-2199-4F72-8BC7-A29BD8015B66}"/>
              </a:ext>
            </a:extLst>
          </p:cNvPr>
          <p:cNvGraphicFramePr>
            <a:graphicFrameLocks noGrp="1"/>
          </p:cNvGraphicFramePr>
          <p:nvPr>
            <p:extLst>
              <p:ext uri="{D42A27DB-BD31-4B8C-83A1-F6EECF244321}">
                <p14:modId xmlns:p14="http://schemas.microsoft.com/office/powerpoint/2010/main" val="1141740245"/>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identify questions which can be answered using data</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the relevance of data headings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answer questions from an existing data set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ask simple relevant questions which can be answered using data</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explain that objects can be described using data</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what an item of data is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apply an appropriate number format to a cell</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build a data set in a spreadsheet application</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explain that formulas can be used to produce calculated data</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the relevance of a cell’s data type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construct a formula in a spreadsheet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that changing inputs changes outputs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apply formulas to data, including duplicating</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recognise that data can be calculated using different operations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create a formula which includes a range of cells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apply a formula to multiple cells by duplicating it</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create a spreadsheet to plan an event</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a spreadsheet to answer questions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why data should be organised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apply a formula to calculate the data I need to answer questions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choose suitable ways to present data</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produce a graph</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a graph to show the answer to questions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suggest when to use a table or graph</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4206869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6: Summer 1</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6: Summer 1</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Sensing</a:t>
            </a:r>
            <a:endParaRPr lang="en-GB" sz="1600">
              <a:ln w="12700">
                <a:solidFill>
                  <a:schemeClr val="accent1"/>
                </a:solidFill>
              </a:ln>
              <a:solidFill>
                <a:schemeClr val="accent1"/>
              </a:solidFill>
            </a:endParaRPr>
          </a:p>
        </p:txBody>
      </p:sp>
      <p:graphicFrame>
        <p:nvGraphicFramePr>
          <p:cNvPr id="7" name="Table 6">
            <a:extLst>
              <a:ext uri="{FF2B5EF4-FFF2-40B4-BE49-F238E27FC236}">
                <a16:creationId xmlns:a16="http://schemas.microsoft.com/office/drawing/2014/main" id="{7467755F-07AA-4C7A-885F-9AEC0CC47329}"/>
              </a:ext>
            </a:extLst>
          </p:cNvPr>
          <p:cNvGraphicFramePr>
            <a:graphicFrameLocks noGrp="1"/>
          </p:cNvGraphicFramePr>
          <p:nvPr>
            <p:extLst>
              <p:ext uri="{D42A27DB-BD31-4B8C-83A1-F6EECF244321}">
                <p14:modId xmlns:p14="http://schemas.microsoft.com/office/powerpoint/2010/main" val="3123363242"/>
              </p:ext>
            </p:extLst>
          </p:nvPr>
        </p:nvGraphicFramePr>
        <p:xfrm>
          <a:off x="232409" y="893429"/>
          <a:ext cx="9173733" cy="5344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618271">
                  <a:extLst>
                    <a:ext uri="{9D8B030D-6E8A-4147-A177-3AD203B41FA5}">
                      <a16:colId xmlns:a16="http://schemas.microsoft.com/office/drawing/2014/main" val="2704425779"/>
                    </a:ext>
                  </a:extLst>
                </a:gridCol>
                <a:gridCol w="3949239">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To create a program to run on a controllable device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apply my knowledge of programming to a new environment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test my program on an emulator</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transfer my program to a controllable device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To explain that selection can control the flow of a program</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identify examples of conditions in the real world</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a variable in an if, then, else statement to select the flow of a program</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determine the flow of a program using selection</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To update a variable with a user input</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a condition to change a variable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experiment with different physical inputs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that if you read a variable, the value remains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To use a conditional statement to compare a variable to a value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the importance of the order of conditions in else, if statements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an operand (e.g. &lt;&gt;=) in an if, then statement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modify a program to achieve a different outcome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To design a project that uses inputs and outputs on a controllable device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decide what variables to include in a project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design the algorithm for my project</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design the program flow for my project</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u="none">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828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develop a program to use inputs and outputs on a controllable device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create a program based on my design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test my program against my design</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use a range of approaches to find and fix bugs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u="none" kern="1200">
                        <a:solidFill>
                          <a:schemeClr val="bg1"/>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bl>
          </a:graphicData>
        </a:graphic>
      </p:graphicFrame>
    </p:spTree>
    <p:extLst>
      <p:ext uri="{BB962C8B-B14F-4D97-AF65-F5344CB8AC3E}">
        <p14:creationId xmlns:p14="http://schemas.microsoft.com/office/powerpoint/2010/main" val="3334832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4DF5-E016-4118-A90D-238AE287EFC2}"/>
              </a:ext>
            </a:extLst>
          </p:cNvPr>
          <p:cNvSpPr>
            <a:spLocks noGrp="1"/>
          </p:cNvSpPr>
          <p:nvPr>
            <p:ph type="body" sz="quarter" idx="10"/>
          </p:nvPr>
        </p:nvSpPr>
        <p:spPr/>
        <p:txBody>
          <a:bodyPr/>
          <a:lstStyle/>
          <a:p>
            <a:r>
              <a:rPr lang="en-US"/>
              <a:t>Year 6: Summer 2</a:t>
            </a:r>
            <a:endParaRPr lang="en-GB"/>
          </a:p>
        </p:txBody>
      </p:sp>
      <p:sp>
        <p:nvSpPr>
          <p:cNvPr id="3" name="Text Placeholder 2">
            <a:extLst>
              <a:ext uri="{FF2B5EF4-FFF2-40B4-BE49-F238E27FC236}">
                <a16:creationId xmlns:a16="http://schemas.microsoft.com/office/drawing/2014/main" id="{88B52F25-9205-42CC-9605-E4C550F09A60}"/>
              </a:ext>
            </a:extLst>
          </p:cNvPr>
          <p:cNvSpPr>
            <a:spLocks noGrp="1"/>
          </p:cNvSpPr>
          <p:nvPr>
            <p:ph type="body" sz="quarter" idx="11"/>
          </p:nvPr>
        </p:nvSpPr>
        <p:spPr/>
        <p:txBody>
          <a:bodyPr/>
          <a:lstStyle/>
          <a:p>
            <a:r>
              <a:rPr lang="en-US"/>
              <a:t>Year 6: Summer 2</a:t>
            </a:r>
            <a:endParaRPr lang="en-GB"/>
          </a:p>
        </p:txBody>
      </p:sp>
      <p:sp>
        <p:nvSpPr>
          <p:cNvPr id="4" name="Text Placeholder 2">
            <a:extLst>
              <a:ext uri="{FF2B5EF4-FFF2-40B4-BE49-F238E27FC236}">
                <a16:creationId xmlns:a16="http://schemas.microsoft.com/office/drawing/2014/main" id="{F11BADC5-D6DF-4569-8645-4C27D0D384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Webpage creation</a:t>
            </a:r>
            <a:endParaRPr lang="en-GB" sz="1600">
              <a:ln w="12700">
                <a:solidFill>
                  <a:schemeClr val="accent1"/>
                </a:solidFill>
              </a:ln>
              <a:solidFill>
                <a:schemeClr val="accent1"/>
              </a:solidFill>
            </a:endParaRPr>
          </a:p>
        </p:txBody>
      </p:sp>
      <p:graphicFrame>
        <p:nvGraphicFramePr>
          <p:cNvPr id="6" name="Table 5">
            <a:extLst>
              <a:ext uri="{FF2B5EF4-FFF2-40B4-BE49-F238E27FC236}">
                <a16:creationId xmlns:a16="http://schemas.microsoft.com/office/drawing/2014/main" id="{369D52FB-D21B-4ADA-B05E-96DC09A3737D}"/>
              </a:ext>
            </a:extLst>
          </p:cNvPr>
          <p:cNvGraphicFramePr>
            <a:graphicFrameLocks noGrp="1"/>
          </p:cNvGraphicFramePr>
          <p:nvPr>
            <p:extLst>
              <p:ext uri="{D42A27DB-BD31-4B8C-83A1-F6EECF244321}">
                <p14:modId xmlns:p14="http://schemas.microsoft.com/office/powerpoint/2010/main" val="2073157635"/>
              </p:ext>
            </p:extLst>
          </p:nvPr>
        </p:nvGraphicFramePr>
        <p:xfrm>
          <a:off x="232409" y="893429"/>
          <a:ext cx="9173733" cy="5290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80092309"/>
                    </a:ext>
                  </a:extLst>
                </a:gridCol>
                <a:gridCol w="1397943">
                  <a:extLst>
                    <a:ext uri="{9D8B030D-6E8A-4147-A177-3AD203B41FA5}">
                      <a16:colId xmlns:a16="http://schemas.microsoft.com/office/drawing/2014/main" val="2198985370"/>
                    </a:ext>
                  </a:extLst>
                </a:gridCol>
                <a:gridCol w="3215149">
                  <a:extLst>
                    <a:ext uri="{9D8B030D-6E8A-4147-A177-3AD203B41FA5}">
                      <a16:colId xmlns:a16="http://schemas.microsoft.com/office/drawing/2014/main" val="2704425779"/>
                    </a:ext>
                  </a:extLst>
                </a:gridCol>
                <a:gridCol w="4352361">
                  <a:extLst>
                    <a:ext uri="{9D8B030D-6E8A-4147-A177-3AD203B41FA5}">
                      <a16:colId xmlns:a16="http://schemas.microsoft.com/office/drawing/2014/main" val="3769006768"/>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r>
                        <a:rPr lang="en-GB" sz="1000">
                          <a:solidFill>
                            <a:schemeClr val="bg1"/>
                          </a:solidFill>
                          <a:latin typeface="ABeeZee" panose="02000000000000000000" pitchFamily="2" charset="0"/>
                        </a:rPr>
                        <a:t>Objectives </a:t>
                      </a:r>
                      <a:r>
                        <a:rPr lang="en-GB" sz="1000" b="0">
                          <a:solidFill>
                            <a:schemeClr val="bg1"/>
                          </a:solidFill>
                          <a:latin typeface="ABeeZee" panose="02000000000000000000" pitchFamily="2" charset="0"/>
                        </a:rPr>
                        <a:t>[&amp; Teach Computing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Success criteria</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a:solidFill>
                            <a:schemeClr val="bg1"/>
                          </a:solidFill>
                          <a:latin typeface="ABeeZee" panose="02000000000000000000" pitchFamily="2" charset="0"/>
                        </a:rPr>
                        <a:t>Additional e-Safety success criteria </a:t>
                      </a:r>
                      <a:br>
                        <a:rPr lang="en-GB" sz="1000">
                          <a:solidFill>
                            <a:schemeClr val="bg1"/>
                          </a:solidFill>
                          <a:latin typeface="ABeeZee" panose="02000000000000000000" pitchFamily="2" charset="0"/>
                        </a:rPr>
                      </a:br>
                      <a:r>
                        <a:rPr lang="en-GB" sz="1000" b="0">
                          <a:solidFill>
                            <a:schemeClr val="bg1"/>
                          </a:solidFill>
                          <a:latin typeface="ABeeZee" panose="02000000000000000000" pitchFamily="2" charset="0"/>
                        </a:rPr>
                        <a:t>[&amp; Project Evolve resources]</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702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kern="1200">
                          <a:solidFill>
                            <a:srgbClr val="0000FF"/>
                          </a:solidFill>
                          <a:effectLst/>
                          <a:latin typeface="Roboto" panose="02000000000000000000" pitchFamily="2" charset="0"/>
                          <a:ea typeface="Roboto" panose="02000000000000000000" pitchFamily="2" charset="0"/>
                          <a:cs typeface="+mn-cs"/>
                          <a:hlinkClick r:id="rId2">
                            <a:extLst>
                              <a:ext uri="{A12FA001-AC4F-418D-AE19-62706E023703}">
                                <ahyp:hlinkClr xmlns:ahyp="http://schemas.microsoft.com/office/drawing/2018/hyperlinkcolor" val="tx"/>
                              </a:ext>
                            </a:extLst>
                          </a:hlinkClick>
                        </a:rPr>
                        <a:t>To review an existing website and consider its structure</a:t>
                      </a:r>
                      <a:endParaRPr lang="en-US" sz="900" b="0" i="0" u="none" strike="noStrike" kern="1200">
                        <a:solidFill>
                          <a:srgbClr val="0000FF"/>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explore a website</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discuss the different types of media used on websites</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know that websites are written in HTML</a:t>
                      </a:r>
                      <a:endParaRPr lang="en-US" sz="900" b="0" i="0" u="none" strike="noStrike" kern="1200">
                        <a:solidFill>
                          <a:schemeClr val="bg1"/>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702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kern="1200">
                          <a:solidFill>
                            <a:srgbClr val="0000FF"/>
                          </a:solidFill>
                          <a:effectLst/>
                          <a:latin typeface="Roboto" panose="02000000000000000000" pitchFamily="2" charset="0"/>
                          <a:ea typeface="Roboto" panose="02000000000000000000" pitchFamily="2" charset="0"/>
                          <a:cs typeface="+mn-cs"/>
                          <a:hlinkClick r:id="rId3">
                            <a:extLst>
                              <a:ext uri="{A12FA001-AC4F-418D-AE19-62706E023703}">
                                <ahyp:hlinkClr xmlns:ahyp="http://schemas.microsoft.com/office/drawing/2018/hyperlinkcolor" val="tx"/>
                              </a:ext>
                            </a:extLst>
                          </a:hlinkClick>
                        </a:rPr>
                        <a:t>To plan the features of a web page</a:t>
                      </a:r>
                      <a:endParaRPr lang="en-US" sz="900" b="0" i="0" u="none" strike="noStrike" kern="1200">
                        <a:solidFill>
                          <a:srgbClr val="0000FF"/>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recognise the common features of a web page</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suggest media to include on my page</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draw a web page layout that suits my purpose</a:t>
                      </a:r>
                      <a:endParaRPr lang="en-US" sz="900" b="0" i="0" u="none" strike="noStrike" kern="1200">
                        <a:solidFill>
                          <a:schemeClr val="bg1"/>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702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kern="1200">
                          <a:solidFill>
                            <a:srgbClr val="0000FF"/>
                          </a:solidFill>
                          <a:effectLst/>
                          <a:latin typeface="Roboto" panose="02000000000000000000" pitchFamily="2" charset="0"/>
                          <a:ea typeface="Roboto" panose="02000000000000000000" pitchFamily="2" charset="0"/>
                          <a:cs typeface="+mn-cs"/>
                          <a:hlinkClick r:id="rId4">
                            <a:extLst>
                              <a:ext uri="{A12FA001-AC4F-418D-AE19-62706E023703}">
                                <ahyp:hlinkClr xmlns:ahyp="http://schemas.microsoft.com/office/drawing/2018/hyperlinkcolor" val="tx"/>
                              </a:ext>
                            </a:extLst>
                          </a:hlinkClick>
                        </a:rPr>
                        <a:t>To consider the ownership and use of images (copyright)</a:t>
                      </a:r>
                      <a:endParaRPr lang="en-US" sz="900" b="0" i="0" u="none" strike="noStrike" kern="1200">
                        <a:solidFill>
                          <a:srgbClr val="0000FF"/>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say why I should use copyright-free images</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find copyright-free images</a:t>
                      </a:r>
                    </a:p>
                    <a:p>
                      <a:pPr marL="72000" indent="-72000" algn="l" fontAlgn="b">
                        <a:spcAft>
                          <a:spcPts val="200"/>
                        </a:spcAft>
                        <a:buFont typeface="Arial" panose="020B0604020202020204" pitchFamily="34" charset="0"/>
                        <a:buChar char="•"/>
                      </a:pPr>
                      <a:r>
                        <a:rPr lang="en-GB" sz="900" b="0" i="0" u="none" strike="noStrike" kern="1200">
                          <a:solidFill>
                            <a:schemeClr val="bg1"/>
                          </a:solidFill>
                          <a:effectLst/>
                          <a:latin typeface="Roboto" panose="02000000000000000000" pitchFamily="2" charset="0"/>
                          <a:ea typeface="Roboto" panose="02000000000000000000" pitchFamily="2" charset="0"/>
                          <a:cs typeface="+mn-cs"/>
                        </a:rPr>
                        <a:t>I can describe what is meant by the term ‘fair use’</a:t>
                      </a:r>
                      <a:endParaRPr lang="en-US" sz="900" b="0" i="0" u="none" strike="noStrike" kern="1200">
                        <a:solidFill>
                          <a:schemeClr val="bg1"/>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900">
                          <a:solidFill>
                            <a:srgbClr val="0000FF"/>
                          </a:solidFill>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I can demonstrate the use of search tools to find and access online content which can be reused by others.</a:t>
                      </a:r>
                      <a:endParaRPr lang="en-GB" sz="9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900">
                          <a:solidFill>
                            <a:srgbClr val="0000FF"/>
                          </a:solidFill>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I can demonstrate how to make references to and acknowledge sources I have used from the internet.</a:t>
                      </a:r>
                      <a:endParaRPr lang="en-GB" sz="9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702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To recognise the need to preview pages</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add content to my own web page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preview what my web page looks like</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evaluate what my web page looks like on different devices and suggest/make edits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endParaRPr lang="en-GB"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702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8">
                            <a:extLst>
                              <a:ext uri="{A12FA001-AC4F-418D-AE19-62706E023703}">
                                <ahyp:hlinkClr xmlns:ahyp="http://schemas.microsoft.com/office/drawing/2018/hyperlinkcolor" val="tx"/>
                              </a:ext>
                            </a:extLst>
                          </a:hlinkClick>
                        </a:rPr>
                        <a:t>To outline the need for a navigation path</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what a navigation path is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describe why navigation paths are useful</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make multiple web pages and link them using hyperlinks</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104816641"/>
                  </a:ext>
                </a:extLst>
              </a:tr>
              <a:tr h="702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fontAlgn="ctr">
                        <a:spcAft>
                          <a:spcPts val="200"/>
                        </a:spcAft>
                      </a:pPr>
                      <a:r>
                        <a:rPr lang="en-GB" sz="900" b="0" i="0" u="none" strike="noStrike">
                          <a:solidFill>
                            <a:srgbClr val="0000FF"/>
                          </a:solidFill>
                          <a:effectLst/>
                          <a:latin typeface="Roboto" panose="02000000000000000000" pitchFamily="2" charset="0"/>
                          <a:ea typeface="Roboto" panose="02000000000000000000" pitchFamily="2" charset="0"/>
                          <a:hlinkClick r:id="rId9">
                            <a:extLst>
                              <a:ext uri="{A12FA001-AC4F-418D-AE19-62706E023703}">
                                <ahyp:hlinkClr xmlns:ahyp="http://schemas.microsoft.com/office/drawing/2018/hyperlinkcolor" val="tx"/>
                              </a:ext>
                            </a:extLst>
                          </a:hlinkClick>
                        </a:rPr>
                        <a:t>To recognise the implications of linking to content owned by other people</a:t>
                      </a:r>
                      <a:endParaRPr lang="en-US" sz="900" b="0" i="0" u="none" strike="noStrike">
                        <a:solidFill>
                          <a:srgbClr val="0000FF"/>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explain the implication of linking to content owned by others</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create hyperlinks to link to other people’s work</a:t>
                      </a:r>
                    </a:p>
                    <a:p>
                      <a:pPr marL="72000" indent="-72000" algn="l" fontAlgn="b">
                        <a:spcAft>
                          <a:spcPts val="200"/>
                        </a:spcAft>
                        <a:buFont typeface="Arial" panose="020B0604020202020204" pitchFamily="34" charset="0"/>
                        <a:buChar char="•"/>
                      </a:pPr>
                      <a:r>
                        <a:rPr lang="en-GB" sz="900" b="0" i="0" u="none" strike="noStrike">
                          <a:solidFill>
                            <a:schemeClr val="bg1"/>
                          </a:solidFill>
                          <a:effectLst/>
                          <a:latin typeface="Roboto" panose="02000000000000000000" pitchFamily="2" charset="0"/>
                          <a:ea typeface="Roboto" panose="02000000000000000000" pitchFamily="2" charset="0"/>
                        </a:rPr>
                        <a:t>I can evaluate the user experience of a website</a:t>
                      </a:r>
                      <a:endParaRPr lang="en-US" sz="900" b="0" i="0" u="none" strike="noStrike">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GB" sz="900">
                        <a:solidFill>
                          <a:schemeClr val="bg1"/>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393040230"/>
                  </a:ext>
                </a:extLst>
              </a:tr>
              <a:tr h="702000">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ctr" latinLnBrk="0" hangingPunct="1">
                        <a:lnSpc>
                          <a:spcPct val="100000"/>
                        </a:lnSpc>
                        <a:spcBef>
                          <a:spcPts val="0"/>
                        </a:spcBef>
                        <a:spcAft>
                          <a:spcPts val="200"/>
                        </a:spcAft>
                        <a:buClrTx/>
                        <a:buSzTx/>
                        <a:buFontTx/>
                        <a:buNone/>
                        <a:tabLst/>
                        <a:defRPr/>
                      </a:pPr>
                      <a:r>
                        <a:rPr lang="en-US" sz="900" b="1" i="0" u="none" strike="noStrike" kern="1200">
                          <a:solidFill>
                            <a:schemeClr val="bg1"/>
                          </a:solidFill>
                          <a:effectLst/>
                          <a:latin typeface="Roboto" panose="02000000000000000000" pitchFamily="2" charset="0"/>
                          <a:ea typeface="Roboto" panose="02000000000000000000" pitchFamily="2" charset="0"/>
                          <a:cs typeface="+mn-cs"/>
                        </a:rPr>
                        <a:t>Additional e-Safety lesson</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200"/>
                        </a:spcAft>
                        <a:buClrTx/>
                        <a:buSzTx/>
                        <a:buFont typeface="Arial" panose="020B0604020202020204" pitchFamily="34" charset="0"/>
                        <a:buNone/>
                        <a:tabLst/>
                        <a:defRPr/>
                      </a:pPr>
                      <a:r>
                        <a:rPr lang="en-US" sz="900" b="0" i="1" u="none" strike="noStrike">
                          <a:solidFill>
                            <a:schemeClr val="bg1"/>
                          </a:solidFill>
                          <a:effectLst/>
                          <a:latin typeface="Roboto" panose="02000000000000000000" pitchFamily="2" charset="0"/>
                          <a:ea typeface="Roboto" panose="02000000000000000000" pitchFamily="2" charset="0"/>
                        </a:rPr>
                        <a:t>Online reputation – Link with webpages created in this unit</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900">
                          <a:solidFill>
                            <a:srgbClr val="0000FF"/>
                          </a:solidFill>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I can explain the ways in which anyone can develop a positive online reputation.</a:t>
                      </a:r>
                      <a:endParaRPr lang="en-GB" sz="9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900">
                          <a:solidFill>
                            <a:srgbClr val="0000FF"/>
                          </a:solidFill>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I can explain strategies anyone can use to protect their ‘digital personality’ and online reputation, including degrees of anonymity.</a:t>
                      </a:r>
                      <a:endParaRPr lang="en-GB" sz="9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3248025024"/>
                  </a:ext>
                </a:extLst>
              </a:tr>
            </a:tbl>
          </a:graphicData>
        </a:graphic>
      </p:graphicFrame>
    </p:spTree>
    <p:extLst>
      <p:ext uri="{BB962C8B-B14F-4D97-AF65-F5344CB8AC3E}">
        <p14:creationId xmlns:p14="http://schemas.microsoft.com/office/powerpoint/2010/main" val="2357934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BE74F-B9AD-4C9D-B19D-E466BC998FE8}"/>
              </a:ext>
            </a:extLst>
          </p:cNvPr>
          <p:cNvSpPr>
            <a:spLocks noGrp="1"/>
          </p:cNvSpPr>
          <p:nvPr>
            <p:ph type="body" sz="quarter" idx="10"/>
          </p:nvPr>
        </p:nvSpPr>
        <p:spPr/>
        <p:txBody>
          <a:bodyPr/>
          <a:lstStyle/>
          <a:p>
            <a:r>
              <a:rPr lang="en-US" altLang="en-US"/>
              <a:t>Year 6: </a:t>
            </a:r>
            <a:r>
              <a:rPr lang="en-US" altLang="en-US">
                <a:ln w="12700">
                  <a:solidFill>
                    <a:schemeClr val="accent1"/>
                  </a:solidFill>
                </a:ln>
                <a:solidFill>
                  <a:schemeClr val="accent1"/>
                </a:solidFill>
              </a:rPr>
              <a:t>PSHE</a:t>
            </a:r>
            <a:r>
              <a:rPr lang="en-US" altLang="en-US"/>
              <a:t> </a:t>
            </a:r>
            <a:r>
              <a:rPr lang="en-US" altLang="en-US">
                <a:ln w="12700">
                  <a:solidFill>
                    <a:schemeClr val="accent1"/>
                  </a:solidFill>
                </a:ln>
                <a:solidFill>
                  <a:schemeClr val="accent1"/>
                </a:solidFill>
              </a:rPr>
              <a:t>e-Safety unit</a:t>
            </a:r>
            <a:endParaRPr lang="en-GB">
              <a:ln w="12700">
                <a:solidFill>
                  <a:schemeClr val="accent1"/>
                </a:solidFill>
              </a:ln>
              <a:solidFill>
                <a:schemeClr val="accent1"/>
              </a:solidFill>
            </a:endParaRPr>
          </a:p>
        </p:txBody>
      </p:sp>
      <p:graphicFrame>
        <p:nvGraphicFramePr>
          <p:cNvPr id="47" name="Table 46">
            <a:extLst>
              <a:ext uri="{FF2B5EF4-FFF2-40B4-BE49-F238E27FC236}">
                <a16:creationId xmlns:a16="http://schemas.microsoft.com/office/drawing/2014/main" id="{6FB837BD-CA26-4BBF-868A-41A2769C8146}"/>
              </a:ext>
            </a:extLst>
          </p:cNvPr>
          <p:cNvGraphicFramePr>
            <a:graphicFrameLocks noGrp="1"/>
          </p:cNvGraphicFramePr>
          <p:nvPr>
            <p:extLst>
              <p:ext uri="{D42A27DB-BD31-4B8C-83A1-F6EECF244321}">
                <p14:modId xmlns:p14="http://schemas.microsoft.com/office/powerpoint/2010/main" val="208592652"/>
              </p:ext>
            </p:extLst>
          </p:nvPr>
        </p:nvGraphicFramePr>
        <p:xfrm>
          <a:off x="232408" y="893429"/>
          <a:ext cx="9175752" cy="5289543"/>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1480092309"/>
                    </a:ext>
                  </a:extLst>
                </a:gridCol>
                <a:gridCol w="1370232">
                  <a:extLst>
                    <a:ext uri="{9D8B030D-6E8A-4147-A177-3AD203B41FA5}">
                      <a16:colId xmlns:a16="http://schemas.microsoft.com/office/drawing/2014/main" val="2198985370"/>
                    </a:ext>
                  </a:extLst>
                </a:gridCol>
                <a:gridCol w="7589520">
                  <a:extLst>
                    <a:ext uri="{9D8B030D-6E8A-4147-A177-3AD203B41FA5}">
                      <a16:colId xmlns:a16="http://schemas.microsoft.com/office/drawing/2014/main" val="2704425779"/>
                    </a:ext>
                  </a:extLst>
                </a:gridCol>
              </a:tblGrid>
              <a:tr h="216000">
                <a:tc>
                  <a:txBody>
                    <a:bodyPr/>
                    <a:lstStyle/>
                    <a:p>
                      <a:pPr algn="ctr">
                        <a:lnSpc>
                          <a:spcPct val="100000"/>
                        </a:lnSpc>
                        <a:spcAft>
                          <a:spcPts val="300"/>
                        </a:spcAft>
                      </a:pPr>
                      <a:endParaRPr lang="en-GB" sz="1200">
                        <a:solidFill>
                          <a:srgbClr val="323232"/>
                        </a:solidFill>
                        <a:latin typeface="Roboto" panose="02000000000000000000" pitchFamily="2" charset="0"/>
                        <a:ea typeface="Roboto" panose="02000000000000000000" pitchFamily="2"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23232"/>
                      </a:solidFill>
                      <a:prstDash val="solid"/>
                      <a:round/>
                      <a:headEnd type="none" w="med" len="med"/>
                      <a:tailEnd type="none" w="med" len="med"/>
                    </a:lnB>
                    <a:noFill/>
                  </a:tcPr>
                </a:tc>
                <a:tc>
                  <a:txBody>
                    <a:bodyPr/>
                    <a:lstStyle/>
                    <a:p>
                      <a:pPr algn="ctr">
                        <a:lnSpc>
                          <a:spcPct val="100000"/>
                        </a:lnSpc>
                        <a:spcAft>
                          <a:spcPts val="0"/>
                        </a:spcAft>
                      </a:pPr>
                      <a:r>
                        <a:rPr lang="en-US" sz="1000">
                          <a:solidFill>
                            <a:srgbClr val="323232"/>
                          </a:solidFill>
                          <a:latin typeface="ABeeZee" panose="02000000000000000000" pitchFamily="2" charset="0"/>
                          <a:ea typeface="Roboto" panose="02000000000000000000" pitchFamily="2" charset="0"/>
                          <a:cs typeface="Open Sans" panose="020B0606030504020204" pitchFamily="34" charset="0"/>
                        </a:rPr>
                        <a:t>Lesson Title</a:t>
                      </a:r>
                      <a:endParaRPr lang="en-GB" sz="1000">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tc>
                  <a:txBody>
                    <a:bodyPr/>
                    <a:lstStyle/>
                    <a:p>
                      <a:pPr algn="ctr"/>
                      <a:r>
                        <a:rPr lang="en-GB" sz="1000" b="1" kern="1200">
                          <a:solidFill>
                            <a:schemeClr val="bg1"/>
                          </a:solidFill>
                          <a:latin typeface="ABeeZee" panose="02000000000000000000" pitchFamily="2" charset="0"/>
                          <a:ea typeface="+mn-ea"/>
                          <a:cs typeface="+mn-cs"/>
                        </a:rPr>
                        <a:t>e-Safety success criteria </a:t>
                      </a:r>
                      <a:r>
                        <a:rPr lang="en-GB" sz="1000" b="0" kern="1200">
                          <a:solidFill>
                            <a:schemeClr val="bg1"/>
                          </a:solidFill>
                          <a:latin typeface="ABeeZee" panose="02000000000000000000" pitchFamily="2" charset="0"/>
                          <a:ea typeface="+mn-ea"/>
                          <a:cs typeface="+mn-cs"/>
                        </a:rPr>
                        <a:t>[&amp; Project Evolve resources]</a:t>
                      </a: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E6E6E6"/>
                    </a:solidFill>
                  </a:tcPr>
                </a:tc>
                <a:extLst>
                  <a:ext uri="{0D108BD9-81ED-4DB2-BD59-A6C34878D82A}">
                    <a16:rowId xmlns:a16="http://schemas.microsoft.com/office/drawing/2014/main" val="4239599124"/>
                  </a:ext>
                </a:extLst>
              </a:tr>
              <a:tr h="385748">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1</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spcAft>
                          <a:spcPts val="200"/>
                        </a:spcAft>
                      </a:pPr>
                      <a:r>
                        <a:rPr lang="en-GB" sz="1000" b="1">
                          <a:solidFill>
                            <a:schemeClr val="bg1"/>
                          </a:solidFill>
                          <a:latin typeface="Roboto" panose="02000000000000000000" pitchFamily="2" charset="0"/>
                          <a:ea typeface="Roboto" panose="02000000000000000000" pitchFamily="2" charset="0"/>
                        </a:rPr>
                        <a:t>Self image and identity</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I can identify and critically evaluate online content relating to gender, race, religion, disability, culture and other groups, and explain why it is important to challenge and reject inappropriate representations online</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I can describe issues online that could make anyone feel sad, worried, uncomfortable or frightened. I know and can give examples of how to get help, both on and offline.</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I can explain the importance of asking until I get the help needed.</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023553916"/>
                  </a:ext>
                </a:extLst>
              </a:tr>
              <a:tr h="1032387">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2</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spcAft>
                          <a:spcPts val="200"/>
                        </a:spcAft>
                      </a:pPr>
                      <a:r>
                        <a:rPr lang="en-GB" sz="1000" b="1">
                          <a:solidFill>
                            <a:schemeClr val="bg1"/>
                          </a:solidFill>
                          <a:latin typeface="Roboto" panose="02000000000000000000" pitchFamily="2" charset="0"/>
                          <a:ea typeface="Roboto" panose="02000000000000000000" pitchFamily="2" charset="0"/>
                        </a:rPr>
                        <a:t>Online relationships </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kern="1200">
                          <a:solidFill>
                            <a:srgbClr val="0000FF"/>
                          </a:solidFill>
                          <a:latin typeface="Roboto" panose="02000000000000000000" pitchFamily="2" charset="0"/>
                          <a:ea typeface="Roboto" panose="02000000000000000000" pitchFamily="2" charset="0"/>
                          <a:cs typeface="+mn-cs"/>
                          <a:hlinkClick r:id="rId5">
                            <a:extLst>
                              <a:ext uri="{A12FA001-AC4F-418D-AE19-62706E023703}">
                                <ahyp:hlinkClr xmlns:ahyp="http://schemas.microsoft.com/office/drawing/2018/hyperlinkcolor" val="tx"/>
                              </a:ext>
                            </a:extLst>
                          </a:hlinkClick>
                        </a:rPr>
                        <a:t>I can explain how sharing something online may have an impact either positively or negatively</a:t>
                      </a:r>
                      <a:endParaRPr lang="en-GB" sz="1000" kern="1200">
                        <a:solidFill>
                          <a:srgbClr val="0000FF"/>
                        </a:solidFill>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a:solidFill>
                            <a:srgbClr val="0000FF"/>
                          </a:solidFill>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I can describe how to be kind and show respect for others online including the importance of respecting boundaries regarding what is shared about them online and how to support them if others do not.</a:t>
                      </a:r>
                      <a:endParaRPr lang="en-GB" sz="1000">
                        <a:solidFill>
                          <a:srgbClr val="0000FF"/>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a:solidFill>
                            <a:srgbClr val="0000FF"/>
                          </a:solidFill>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I can describe how things shared privately online can have unintended consequences for others. e.g. screen-grabs.</a:t>
                      </a:r>
                      <a:endParaRPr lang="en-GB" sz="1000">
                        <a:solidFill>
                          <a:srgbClr val="0000FF"/>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a:solidFill>
                            <a:srgbClr val="0000FF"/>
                          </a:solidFill>
                          <a:latin typeface="Roboto" panose="02000000000000000000" pitchFamily="2" charset="0"/>
                          <a:ea typeface="Roboto" panose="02000000000000000000" pitchFamily="2" charset="0"/>
                          <a:hlinkClick r:id="rId8">
                            <a:extLst>
                              <a:ext uri="{A12FA001-AC4F-418D-AE19-62706E023703}">
                                <ahyp:hlinkClr xmlns:ahyp="http://schemas.microsoft.com/office/drawing/2018/hyperlinkcolor" val="tx"/>
                              </a:ext>
                            </a:extLst>
                          </a:hlinkClick>
                        </a:rPr>
                        <a:t>I can explain that taking or sharing inappropriate images of someone (e.g. embarrassing images), even if they say it is okay, may have an impact for the sharer and others; and who can help if someone is worried about this.</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477794314"/>
                  </a:ext>
                </a:extLst>
              </a:tr>
              <a:tr h="786291">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3</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GB" sz="1000" b="1">
                          <a:solidFill>
                            <a:schemeClr val="bg1"/>
                          </a:solidFill>
                          <a:latin typeface="Roboto" panose="02000000000000000000" pitchFamily="2" charset="0"/>
                          <a:ea typeface="Roboto" panose="02000000000000000000" pitchFamily="2" charset="0"/>
                        </a:rPr>
                        <a:t>Online bullying </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1000" kern="1200">
                          <a:solidFill>
                            <a:srgbClr val="0000FF"/>
                          </a:solidFill>
                          <a:latin typeface="Roboto" panose="02000000000000000000" pitchFamily="2" charset="0"/>
                          <a:ea typeface="Roboto" panose="02000000000000000000" pitchFamily="2" charset="0"/>
                          <a:cs typeface="+mn-cs"/>
                          <a:hlinkClick r:id="rId9">
                            <a:extLst>
                              <a:ext uri="{A12FA001-AC4F-418D-AE19-62706E023703}">
                                <ahyp:hlinkClr xmlns:ahyp="http://schemas.microsoft.com/office/drawing/2018/hyperlinkcolor" val="tx"/>
                              </a:ext>
                            </a:extLst>
                          </a:hlinkClick>
                        </a:rPr>
                        <a:t>I can describe how to capture bullying content as evidence (</a:t>
                      </a:r>
                      <a:r>
                        <a:rPr lang="en-GB" sz="1000" kern="1200" err="1">
                          <a:solidFill>
                            <a:srgbClr val="0000FF"/>
                          </a:solidFill>
                          <a:latin typeface="Roboto" panose="02000000000000000000" pitchFamily="2" charset="0"/>
                          <a:ea typeface="Roboto" panose="02000000000000000000" pitchFamily="2" charset="0"/>
                          <a:cs typeface="+mn-cs"/>
                          <a:hlinkClick r:id="rId9">
                            <a:extLst>
                              <a:ext uri="{A12FA001-AC4F-418D-AE19-62706E023703}">
                                <ahyp:hlinkClr xmlns:ahyp="http://schemas.microsoft.com/office/drawing/2018/hyperlinkcolor" val="tx"/>
                              </a:ext>
                            </a:extLst>
                          </a:hlinkClick>
                        </a:rPr>
                        <a:t>e.g</a:t>
                      </a:r>
                      <a:r>
                        <a:rPr lang="en-GB" sz="1000" kern="1200">
                          <a:solidFill>
                            <a:srgbClr val="0000FF"/>
                          </a:solidFill>
                          <a:latin typeface="Roboto" panose="02000000000000000000" pitchFamily="2" charset="0"/>
                          <a:ea typeface="Roboto" panose="02000000000000000000" pitchFamily="2" charset="0"/>
                          <a:cs typeface="+mn-cs"/>
                          <a:hlinkClick r:id="rId9">
                            <a:extLst>
                              <a:ext uri="{A12FA001-AC4F-418D-AE19-62706E023703}">
                                <ahyp:hlinkClr xmlns:ahyp="http://schemas.microsoft.com/office/drawing/2018/hyperlinkcolor" val="tx"/>
                              </a:ext>
                            </a:extLst>
                          </a:hlinkClick>
                        </a:rPr>
                        <a:t> screen-grab, URL, profile) to share with others who can help me.</a:t>
                      </a:r>
                      <a:endParaRPr lang="en-GB" sz="1000" kern="1200">
                        <a:solidFill>
                          <a:srgbClr val="0000FF"/>
                        </a:solidFill>
                        <a:latin typeface="Roboto" panose="02000000000000000000" pitchFamily="2" charset="0"/>
                        <a:ea typeface="Roboto" panose="02000000000000000000" pitchFamily="2" charset="0"/>
                        <a:cs typeface="+mn-cs"/>
                      </a:endParaRPr>
                    </a:p>
                    <a:p>
                      <a:pPr marL="72000" indent="-72000">
                        <a:spcAft>
                          <a:spcPts val="200"/>
                        </a:spcAft>
                        <a:buFont typeface="Arial" panose="020B0604020202020204" pitchFamily="34" charset="0"/>
                        <a:buChar char="•"/>
                      </a:pPr>
                      <a:r>
                        <a:rPr lang="en-GB" sz="1000" kern="1200">
                          <a:solidFill>
                            <a:srgbClr val="0000FF"/>
                          </a:solidFill>
                          <a:latin typeface="Roboto" panose="02000000000000000000" pitchFamily="2" charset="0"/>
                          <a:ea typeface="Roboto" panose="02000000000000000000" pitchFamily="2" charset="0"/>
                          <a:cs typeface="+mn-cs"/>
                          <a:hlinkClick r:id="rId10">
                            <a:extLst>
                              <a:ext uri="{A12FA001-AC4F-418D-AE19-62706E023703}">
                                <ahyp:hlinkClr xmlns:ahyp="http://schemas.microsoft.com/office/drawing/2018/hyperlinkcolor" val="tx"/>
                              </a:ext>
                            </a:extLst>
                          </a:hlinkClick>
                        </a:rPr>
                        <a:t>I can explain how someone would report online bullying in different contexts.</a:t>
                      </a:r>
                      <a:endParaRPr lang="en-US" sz="1000" kern="1200">
                        <a:solidFill>
                          <a:srgbClr val="0000FF"/>
                        </a:solidFill>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997368539"/>
                  </a:ext>
                </a:extLst>
              </a:tr>
              <a:tr h="969132">
                <a:tc>
                  <a:txBody>
                    <a:bodyPr/>
                    <a:lstStyle/>
                    <a:p>
                      <a:pPr algn="ct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4</a:t>
                      </a:r>
                      <a:endParaRPr lang="en-GB" sz="1000" b="1">
                        <a:solidFill>
                          <a:srgbClr val="323232"/>
                        </a:solidFill>
                        <a:latin typeface="ABeeZee" panose="02000000000000000000" pitchFamily="2" charset="0"/>
                        <a:ea typeface="Roboto" panose="02000000000000000000" pitchFamily="2" charset="0"/>
                        <a:cs typeface="Open Sans" panose="020B0606030504020204" pitchFamily="34" charset="0"/>
                      </a:endParaRPr>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GB" sz="1000" b="1">
                          <a:solidFill>
                            <a:schemeClr val="bg1"/>
                          </a:solidFill>
                          <a:latin typeface="Roboto" panose="02000000000000000000" pitchFamily="2" charset="0"/>
                          <a:ea typeface="Roboto" panose="02000000000000000000" pitchFamily="2" charset="0"/>
                        </a:rPr>
                        <a:t>Health and wellbeing</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I can describe common systems that regulate age-related content (e.g. PEGI, BBFC, parental warnings) and describe their purpose.</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2">
                            <a:extLst>
                              <a:ext uri="{A12FA001-AC4F-418D-AE19-62706E023703}">
                                <ahyp:hlinkClr xmlns:ahyp="http://schemas.microsoft.com/office/drawing/2018/hyperlinkcolor" val="tx"/>
                              </a:ext>
                            </a:extLst>
                          </a:hlinkClick>
                        </a:rPr>
                        <a:t>I recognise and can discuss the pressures that technology can place on someone and how / when they could manage this.</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3">
                            <a:extLst>
                              <a:ext uri="{A12FA001-AC4F-418D-AE19-62706E023703}">
                                <ahyp:hlinkClr xmlns:ahyp="http://schemas.microsoft.com/office/drawing/2018/hyperlinkcolor" val="tx"/>
                              </a:ext>
                            </a:extLst>
                          </a:hlinkClick>
                        </a:rPr>
                        <a:t>I can recognise features of persuasive design and how they are used to keep users engaged (current and future use).</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4">
                            <a:extLst>
                              <a:ext uri="{A12FA001-AC4F-418D-AE19-62706E023703}">
                                <ahyp:hlinkClr xmlns:ahyp="http://schemas.microsoft.com/office/drawing/2018/hyperlinkcolor" val="tx"/>
                              </a:ext>
                            </a:extLst>
                          </a:hlinkClick>
                        </a:rPr>
                        <a:t>I can assess and action different strategies to limit the impact of technology on health (e.g. night-shift mode, regular breaks, correct posture, sleep, diet and exercise).</a:t>
                      </a:r>
                      <a:endParaRPr lang="en-US"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2723423540"/>
                  </a:ext>
                </a:extLst>
              </a:tr>
              <a:tr h="377887">
                <a:tc>
                  <a:txBody>
                    <a:bodyPr/>
                    <a:lstStyle/>
                    <a:p>
                      <a:pP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5</a:t>
                      </a:r>
                      <a:endParaRPr lang="en-GB" sz="1200"/>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GB" sz="1000" b="1" kern="1200">
                          <a:solidFill>
                            <a:schemeClr val="bg1"/>
                          </a:solidFill>
                          <a:latin typeface="Roboto" panose="02000000000000000000" pitchFamily="2" charset="0"/>
                          <a:ea typeface="Roboto" panose="02000000000000000000" pitchFamily="2" charset="0"/>
                          <a:cs typeface="+mn-cs"/>
                        </a:rPr>
                        <a:t>Privacy and security 1</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5">
                            <a:extLst>
                              <a:ext uri="{A12FA001-AC4F-418D-AE19-62706E023703}">
                                <ahyp:hlinkClr xmlns:ahyp="http://schemas.microsoft.com/office/drawing/2018/hyperlinkcolor" val="tx"/>
                              </a:ext>
                            </a:extLst>
                          </a:hlinkClick>
                        </a:rPr>
                        <a:t>I can describe effective ways people can manage passwords (e.g. storing them securely or saving them in the browser).</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6">
                            <a:extLst>
                              <a:ext uri="{A12FA001-AC4F-418D-AE19-62706E023703}">
                                <ahyp:hlinkClr xmlns:ahyp="http://schemas.microsoft.com/office/drawing/2018/hyperlinkcolor" val="tx"/>
                              </a:ext>
                            </a:extLst>
                          </a:hlinkClick>
                        </a:rPr>
                        <a:t>I can explain what to do if a password is shared, lost or stolen.</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7">
                            <a:extLst>
                              <a:ext uri="{A12FA001-AC4F-418D-AE19-62706E023703}">
                                <ahyp:hlinkClr xmlns:ahyp="http://schemas.microsoft.com/office/drawing/2018/hyperlinkcolor" val="tx"/>
                              </a:ext>
                            </a:extLst>
                          </a:hlinkClick>
                        </a:rPr>
                        <a:t> I can describe how and why people should keep their software and apps up to date, e.g. auto updates.</a:t>
                      </a:r>
                      <a:endParaRPr lang="en-GB"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394473738"/>
                  </a:ext>
                </a:extLst>
              </a:tr>
              <a:tr h="494090">
                <a:tc>
                  <a:txBody>
                    <a:bodyPr/>
                    <a:lstStyle/>
                    <a:p>
                      <a:pPr>
                        <a:lnSpc>
                          <a:spcPct val="100000"/>
                        </a:lnSpc>
                        <a:spcAft>
                          <a:spcPts val="0"/>
                        </a:spcAft>
                      </a:pPr>
                      <a:r>
                        <a:rPr lang="en-US" sz="1000" b="1">
                          <a:solidFill>
                            <a:srgbClr val="323232"/>
                          </a:solidFill>
                          <a:latin typeface="ABeeZee" panose="02000000000000000000" pitchFamily="2" charset="0"/>
                          <a:ea typeface="Roboto" panose="02000000000000000000" pitchFamily="2" charset="0"/>
                          <a:cs typeface="Open Sans" panose="020B0606030504020204" pitchFamily="34" charset="0"/>
                        </a:rPr>
                        <a:t>6</a:t>
                      </a:r>
                      <a:endParaRPr lang="en-GB" sz="1200"/>
                    </a:p>
                  </a:txBody>
                  <a:tcPr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chemeClr val="accent1">
                        <a:alpha val="60000"/>
                      </a:schemeClr>
                    </a:solidFill>
                  </a:tcPr>
                </a:tc>
                <a:tc>
                  <a:txBody>
                    <a:bodyPr/>
                    <a:lstStyle/>
                    <a:p>
                      <a:pPr algn="ctr">
                        <a:spcAft>
                          <a:spcPts val="200"/>
                        </a:spcAft>
                      </a:pPr>
                      <a:r>
                        <a:rPr lang="en-GB" sz="1000" b="1">
                          <a:solidFill>
                            <a:schemeClr val="bg1"/>
                          </a:solidFill>
                          <a:latin typeface="Roboto" panose="02000000000000000000" pitchFamily="2" charset="0"/>
                          <a:ea typeface="Roboto" panose="02000000000000000000" pitchFamily="2" charset="0"/>
                        </a:rPr>
                        <a:t>Privacy and security 2</a:t>
                      </a: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8">
                            <a:extLst>
                              <a:ext uri="{A12FA001-AC4F-418D-AE19-62706E023703}">
                                <ahyp:hlinkClr xmlns:ahyp="http://schemas.microsoft.com/office/drawing/2018/hyperlinkcolor" val="tx"/>
                              </a:ext>
                            </a:extLst>
                          </a:hlinkClick>
                        </a:rPr>
                        <a:t>I can describe simple ways to increase privacy on apps and services that provide privacy settings.</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19">
                            <a:extLst>
                              <a:ext uri="{A12FA001-AC4F-418D-AE19-62706E023703}">
                                <ahyp:hlinkClr xmlns:ahyp="http://schemas.microsoft.com/office/drawing/2018/hyperlinkcolor" val="tx"/>
                              </a:ext>
                            </a:extLst>
                          </a:hlinkClick>
                        </a:rPr>
                        <a:t>I can describe ways in which some online content targets people to gain money or information illegally; I can describe strategies to help me identify such content (e.g. scams, phishing).</a:t>
                      </a:r>
                      <a:endParaRPr lang="en-GB" sz="1000">
                        <a:solidFill>
                          <a:srgbClr val="0000FF"/>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1000">
                          <a:solidFill>
                            <a:srgbClr val="0000FF"/>
                          </a:solidFill>
                          <a:latin typeface="Roboto" panose="02000000000000000000" pitchFamily="2" charset="0"/>
                          <a:ea typeface="Roboto" panose="02000000000000000000" pitchFamily="2" charset="0"/>
                          <a:hlinkClick r:id="rId20">
                            <a:extLst>
                              <a:ext uri="{A12FA001-AC4F-418D-AE19-62706E023703}">
                                <ahyp:hlinkClr xmlns:ahyp="http://schemas.microsoft.com/office/drawing/2018/hyperlinkcolor" val="tx"/>
                              </a:ext>
                            </a:extLst>
                          </a:hlinkClick>
                        </a:rPr>
                        <a:t>I know that online services have terms and conditions that govern their use.</a:t>
                      </a:r>
                      <a:endParaRPr lang="en-GB" sz="1000">
                        <a:solidFill>
                          <a:srgbClr val="0000FF"/>
                        </a:solidFill>
                        <a:latin typeface="Roboto" panose="02000000000000000000" pitchFamily="2" charset="0"/>
                        <a:ea typeface="Roboto" panose="02000000000000000000" pitchFamily="2" charset="0"/>
                      </a:endParaRPr>
                    </a:p>
                  </a:txBody>
                  <a:tcPr marL="36000" marR="36000" marT="36000" marB="36000" anchor="ctr">
                    <a:lnL w="12700" cap="flat" cmpd="sng" algn="ctr">
                      <a:solidFill>
                        <a:srgbClr val="323232"/>
                      </a:solidFill>
                      <a:prstDash val="solid"/>
                      <a:round/>
                      <a:headEnd type="none" w="med" len="med"/>
                      <a:tailEnd type="none" w="med" len="med"/>
                    </a:lnL>
                    <a:lnR w="12700" cap="flat" cmpd="sng" algn="ctr">
                      <a:solidFill>
                        <a:srgbClr val="323232"/>
                      </a:solidFill>
                      <a:prstDash val="solid"/>
                      <a:round/>
                      <a:headEnd type="none" w="med" len="med"/>
                      <a:tailEnd type="none" w="med" len="med"/>
                    </a:lnR>
                    <a:lnT w="12700" cap="flat" cmpd="sng" algn="ctr">
                      <a:solidFill>
                        <a:srgbClr val="323232"/>
                      </a:solidFill>
                      <a:prstDash val="solid"/>
                      <a:round/>
                      <a:headEnd type="none" w="med" len="med"/>
                      <a:tailEnd type="none" w="med" len="med"/>
                    </a:lnT>
                    <a:lnB w="12700" cap="flat" cmpd="sng" algn="ctr">
                      <a:solidFill>
                        <a:srgbClr val="323232"/>
                      </a:solidFill>
                      <a:prstDash val="solid"/>
                      <a:round/>
                      <a:headEnd type="none" w="med" len="med"/>
                      <a:tailEnd type="none" w="med" len="med"/>
                    </a:lnB>
                    <a:solidFill>
                      <a:srgbClr val="FFFFFF"/>
                    </a:solidFill>
                  </a:tcPr>
                </a:tc>
                <a:extLst>
                  <a:ext uri="{0D108BD9-81ED-4DB2-BD59-A6C34878D82A}">
                    <a16:rowId xmlns:a16="http://schemas.microsoft.com/office/drawing/2014/main" val="1443057788"/>
                  </a:ext>
                </a:extLst>
              </a:tr>
            </a:tbl>
          </a:graphicData>
        </a:graphic>
      </p:graphicFrame>
    </p:spTree>
    <p:extLst>
      <p:ext uri="{BB962C8B-B14F-4D97-AF65-F5344CB8AC3E}">
        <p14:creationId xmlns:p14="http://schemas.microsoft.com/office/powerpoint/2010/main" val="349082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7812CC-CB60-400C-88EA-7B6A9E4D41EF}"/>
              </a:ext>
            </a:extLst>
          </p:cNvPr>
          <p:cNvSpPr>
            <a:spLocks noGrp="1"/>
          </p:cNvSpPr>
          <p:nvPr>
            <p:ph type="body" sz="quarter" idx="10"/>
          </p:nvPr>
        </p:nvSpPr>
        <p:spPr/>
        <p:txBody>
          <a:bodyPr/>
          <a:lstStyle/>
          <a:p>
            <a:r>
              <a:rPr lang="en-GB"/>
              <a:t>Resources required for Teach Computing</a:t>
            </a:r>
          </a:p>
        </p:txBody>
      </p:sp>
      <p:graphicFrame>
        <p:nvGraphicFramePr>
          <p:cNvPr id="3" name="Table 2">
            <a:extLst>
              <a:ext uri="{FF2B5EF4-FFF2-40B4-BE49-F238E27FC236}">
                <a16:creationId xmlns:a16="http://schemas.microsoft.com/office/drawing/2014/main" id="{9F4B5797-0CC5-4EAE-AE6F-5EF12457A781}"/>
              </a:ext>
            </a:extLst>
          </p:cNvPr>
          <p:cNvGraphicFramePr>
            <a:graphicFrameLocks noGrp="1"/>
          </p:cNvGraphicFramePr>
          <p:nvPr>
            <p:extLst>
              <p:ext uri="{D42A27DB-BD31-4B8C-83A1-F6EECF244321}">
                <p14:modId xmlns:p14="http://schemas.microsoft.com/office/powerpoint/2010/main" val="1514367014"/>
              </p:ext>
            </p:extLst>
          </p:nvPr>
        </p:nvGraphicFramePr>
        <p:xfrm>
          <a:off x="203201" y="858036"/>
          <a:ext cx="9186606" cy="5356296"/>
        </p:xfrm>
        <a:graphic>
          <a:graphicData uri="http://schemas.openxmlformats.org/drawingml/2006/table">
            <a:tbl>
              <a:tblPr/>
              <a:tblGrid>
                <a:gridCol w="262268">
                  <a:extLst>
                    <a:ext uri="{9D8B030D-6E8A-4147-A177-3AD203B41FA5}">
                      <a16:colId xmlns:a16="http://schemas.microsoft.com/office/drawing/2014/main" val="3476717426"/>
                    </a:ext>
                  </a:extLst>
                </a:gridCol>
                <a:gridCol w="1022855">
                  <a:extLst>
                    <a:ext uri="{9D8B030D-6E8A-4147-A177-3AD203B41FA5}">
                      <a16:colId xmlns:a16="http://schemas.microsoft.com/office/drawing/2014/main" val="2433591184"/>
                    </a:ext>
                  </a:extLst>
                </a:gridCol>
                <a:gridCol w="1950853">
                  <a:extLst>
                    <a:ext uri="{9D8B030D-6E8A-4147-A177-3AD203B41FA5}">
                      <a16:colId xmlns:a16="http://schemas.microsoft.com/office/drawing/2014/main" val="3538557577"/>
                    </a:ext>
                  </a:extLst>
                </a:gridCol>
                <a:gridCol w="910647">
                  <a:extLst>
                    <a:ext uri="{9D8B030D-6E8A-4147-A177-3AD203B41FA5}">
                      <a16:colId xmlns:a16="http://schemas.microsoft.com/office/drawing/2014/main" val="3733437609"/>
                    </a:ext>
                  </a:extLst>
                </a:gridCol>
                <a:gridCol w="1955465">
                  <a:extLst>
                    <a:ext uri="{9D8B030D-6E8A-4147-A177-3AD203B41FA5}">
                      <a16:colId xmlns:a16="http://schemas.microsoft.com/office/drawing/2014/main" val="2822417303"/>
                    </a:ext>
                  </a:extLst>
                </a:gridCol>
                <a:gridCol w="1160437">
                  <a:extLst>
                    <a:ext uri="{9D8B030D-6E8A-4147-A177-3AD203B41FA5}">
                      <a16:colId xmlns:a16="http://schemas.microsoft.com/office/drawing/2014/main" val="1851873342"/>
                    </a:ext>
                  </a:extLst>
                </a:gridCol>
                <a:gridCol w="517094">
                  <a:extLst>
                    <a:ext uri="{9D8B030D-6E8A-4147-A177-3AD203B41FA5}">
                      <a16:colId xmlns:a16="http://schemas.microsoft.com/office/drawing/2014/main" val="1511115403"/>
                    </a:ext>
                  </a:extLst>
                </a:gridCol>
                <a:gridCol w="1406987">
                  <a:extLst>
                    <a:ext uri="{9D8B030D-6E8A-4147-A177-3AD203B41FA5}">
                      <a16:colId xmlns:a16="http://schemas.microsoft.com/office/drawing/2014/main" val="4014992135"/>
                    </a:ext>
                  </a:extLst>
                </a:gridCol>
              </a:tblGrid>
              <a:tr h="1294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800" b="1" u="none" strike="noStrike">
                          <a:solidFill>
                            <a:schemeClr val="bg1"/>
                          </a:solidFill>
                          <a:effectLst/>
                          <a:latin typeface="ABeeZee" panose="02000000000000000000" pitchFamily="2" charset="0"/>
                          <a:ea typeface="Roboto" panose="02000000000000000000" pitchFamily="2" charset="0"/>
                        </a:rPr>
                        <a:t>Unit</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mpd="sng">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800" b="1" u="none" strike="noStrike">
                          <a:solidFill>
                            <a:schemeClr val="bg1"/>
                          </a:solidFill>
                          <a:effectLst/>
                          <a:latin typeface="ABeeZee" panose="02000000000000000000" pitchFamily="2" charset="0"/>
                          <a:ea typeface="Roboto" panose="02000000000000000000" pitchFamily="2" charset="0"/>
                        </a:rPr>
                        <a:t>Unit Title</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mpd="sng">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800" b="1" u="none" strike="noStrike">
                          <a:solidFill>
                            <a:schemeClr val="bg1"/>
                          </a:solidFill>
                          <a:effectLst/>
                          <a:latin typeface="ABeeZee" panose="02000000000000000000" pitchFamily="2" charset="0"/>
                          <a:ea typeface="Roboto" panose="02000000000000000000" pitchFamily="2" charset="0"/>
                        </a:rPr>
                        <a:t>Hardware</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mpd="sng">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800" b="1" u="none" strike="noStrike">
                          <a:solidFill>
                            <a:schemeClr val="bg1"/>
                          </a:solidFill>
                          <a:effectLst/>
                          <a:latin typeface="ABeeZee" panose="02000000000000000000" pitchFamily="2" charset="0"/>
                          <a:ea typeface="Roboto" panose="02000000000000000000" pitchFamily="2" charset="0"/>
                        </a:rPr>
                        <a:t>Hardware Links</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mpd="sng">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800" b="1" u="none" strike="noStrike">
                          <a:solidFill>
                            <a:schemeClr val="bg1"/>
                          </a:solidFill>
                          <a:effectLst/>
                          <a:latin typeface="ABeeZee" panose="02000000000000000000" pitchFamily="2" charset="0"/>
                          <a:ea typeface="Roboto" panose="02000000000000000000" pitchFamily="2" charset="0"/>
                        </a:rPr>
                        <a:t>Software</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mpd="sng">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800" b="1" u="none" strike="noStrike">
                          <a:solidFill>
                            <a:schemeClr val="bg1"/>
                          </a:solidFill>
                          <a:effectLst/>
                          <a:latin typeface="ABeeZee" panose="02000000000000000000" pitchFamily="2" charset="0"/>
                          <a:ea typeface="Roboto" panose="02000000000000000000" pitchFamily="2" charset="0"/>
                        </a:rPr>
                        <a:t>Software Links</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mpd="sng">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800" b="1" u="none" strike="noStrike">
                          <a:solidFill>
                            <a:schemeClr val="bg1"/>
                          </a:solidFill>
                          <a:effectLst/>
                          <a:latin typeface="ABeeZee" panose="02000000000000000000" pitchFamily="2" charset="0"/>
                          <a:ea typeface="Roboto" panose="02000000000000000000" pitchFamily="2" charset="0"/>
                        </a:rPr>
                        <a:t>Estimated additional costs based on a one form entry Primary School</a:t>
                      </a:r>
                    </a:p>
                  </a:txBody>
                  <a:tcPr marL="1536" marR="1536" marT="1536" marB="0" anchor="ctr">
                    <a:lnL w="12700" cmpd="sng">
                      <a:noFill/>
                    </a:lnL>
                    <a:lnR w="12700" cmpd="sng">
                      <a:noFill/>
                    </a:lnR>
                    <a:lnT w="12700" cmpd="sng">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l" fontAlgn="b"/>
                      <a:r>
                        <a:rPr lang="en-GB" sz="800" u="none" strike="noStrike">
                          <a:effectLst/>
                        </a:rPr>
                        <a:t> </a:t>
                      </a:r>
                      <a:endParaRPr lang="en-GB" sz="800" b="1" i="0" u="none" strike="noStrike">
                        <a:solidFill>
                          <a:srgbClr val="000000"/>
                        </a:solidFill>
                        <a:effectLst/>
                        <a:latin typeface="Calibri" panose="020F0502020204030204" pitchFamily="34" charset="0"/>
                      </a:endParaRPr>
                    </a:p>
                  </a:txBody>
                  <a:tcPr marL="1536" marR="1536" marT="1536" marB="0" anchor="b"/>
                </a:tc>
                <a:extLst>
                  <a:ext uri="{0D108BD9-81ED-4DB2-BD59-A6C34878D82A}">
                    <a16:rowId xmlns:a16="http://schemas.microsoft.com/office/drawing/2014/main" val="412730441"/>
                  </a:ext>
                </a:extLst>
              </a:tr>
              <a:tr h="2211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1.1</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9050" cap="flat" cmpd="sng" algn="ctr">
                      <a:solidFill>
                        <a:schemeClr val="bg2"/>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Computing systems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9050" cap="flat" cmpd="sng" algn="ctr">
                      <a:solidFill>
                        <a:schemeClr val="bg2"/>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Computer, keyboard and mouse</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9050" cap="flat" cmpd="sng" algn="ctr">
                      <a:solidFill>
                        <a:schemeClr val="bg2"/>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9050" cap="flat" cmpd="sng" algn="ctr">
                      <a:solidFill>
                        <a:schemeClr val="bg2"/>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err="1">
                          <a:solidFill>
                            <a:schemeClr val="bg1"/>
                          </a:solidFill>
                          <a:effectLst/>
                          <a:latin typeface="Roboto" panose="02000000000000000000" pitchFamily="2" charset="0"/>
                          <a:ea typeface="Roboto" panose="02000000000000000000" pitchFamily="2" charset="0"/>
                        </a:rPr>
                        <a:t>Paintz</a:t>
                      </a:r>
                      <a:r>
                        <a:rPr lang="en-US" sz="700" u="none" strike="noStrike">
                          <a:solidFill>
                            <a:schemeClr val="bg1"/>
                          </a:solidFill>
                          <a:effectLst/>
                          <a:latin typeface="Roboto" panose="02000000000000000000" pitchFamily="2" charset="0"/>
                          <a:ea typeface="Roboto" panose="02000000000000000000" pitchFamily="2" charset="0"/>
                        </a:rPr>
                        <a:t> app. But any painting / graphics programme will do</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9050" cap="flat" cmpd="sng" algn="ctr">
                      <a:solidFill>
                        <a:schemeClr val="bg2"/>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https://paintz.app/ </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9050" cap="flat" cmpd="sng" algn="ctr">
                      <a:solidFill>
                        <a:schemeClr val="bg2"/>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9050" cap="flat" cmpd="sng" algn="ctr">
                      <a:solidFill>
                        <a:schemeClr val="bg2"/>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9050" cap="flat" cmpd="sng" algn="ctr">
                      <a:solidFill>
                        <a:schemeClr val="bg2"/>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4665710"/>
                  </a:ext>
                </a:extLst>
              </a:tr>
              <a:tr h="2211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1.2</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Creating media - painting</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PC, Chromebook or </a:t>
                      </a:r>
                      <a:r>
                        <a:rPr lang="en-GB" sz="700" u="none" strike="noStrike" err="1">
                          <a:solidFill>
                            <a:schemeClr val="bg1"/>
                          </a:solidFill>
                          <a:effectLst/>
                          <a:latin typeface="Roboto" panose="02000000000000000000" pitchFamily="2" charset="0"/>
                          <a:ea typeface="Roboto" panose="02000000000000000000" pitchFamily="2" charset="0"/>
                        </a:rPr>
                        <a:t>iPAd</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err="1">
                          <a:solidFill>
                            <a:schemeClr val="bg1"/>
                          </a:solidFill>
                          <a:effectLst/>
                          <a:latin typeface="Roboto" panose="02000000000000000000" pitchFamily="2" charset="0"/>
                          <a:ea typeface="Roboto" panose="02000000000000000000" pitchFamily="2" charset="0"/>
                        </a:rPr>
                        <a:t>Paintz</a:t>
                      </a:r>
                      <a:r>
                        <a:rPr lang="en-US" sz="700" u="none" strike="noStrike">
                          <a:solidFill>
                            <a:schemeClr val="bg1"/>
                          </a:solidFill>
                          <a:effectLst/>
                          <a:latin typeface="Roboto" panose="02000000000000000000" pitchFamily="2" charset="0"/>
                          <a:ea typeface="Roboto" panose="02000000000000000000" pitchFamily="2" charset="0"/>
                        </a:rPr>
                        <a:t> app. But any painting / graphics programme will do</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https://paintz.app/ </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943303"/>
                  </a:ext>
                </a:extLst>
              </a:tr>
              <a:tr h="2211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1.3</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Creating media - writing</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a:solidFill>
                            <a:schemeClr val="bg1"/>
                          </a:solidFill>
                          <a:effectLst/>
                          <a:latin typeface="Roboto" panose="02000000000000000000" pitchFamily="2" charset="0"/>
                          <a:ea typeface="Roboto" panose="02000000000000000000" pitchFamily="2" charset="0"/>
                        </a:rPr>
                        <a:t>Any device with a keyboard</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a:solidFill>
                            <a:schemeClr val="bg1"/>
                          </a:solidFill>
                          <a:effectLst/>
                          <a:latin typeface="Roboto" panose="02000000000000000000" pitchFamily="2" charset="0"/>
                          <a:ea typeface="Roboto" panose="02000000000000000000" pitchFamily="2" charset="0"/>
                        </a:rPr>
                        <a:t>Any desktop publishing or word processor software</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rgbClr val="0000FF"/>
                          </a:solidFill>
                          <a:effectLst/>
                          <a:latin typeface="Roboto" panose="02000000000000000000" pitchFamily="2" charset="0"/>
                          <a:ea typeface="Roboto" panose="02000000000000000000" pitchFamily="2" charset="0"/>
                        </a:rPr>
                        <a:t> </a:t>
                      </a:r>
                      <a:endParaRPr lang="en-GB" sz="700" b="0" i="0" u="none"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980608"/>
                  </a:ext>
                </a:extLst>
              </a:tr>
              <a:tr h="2211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1.4</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Grouping data</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a:solidFill>
                            <a:schemeClr val="bg1"/>
                          </a:solidFill>
                          <a:effectLst/>
                          <a:latin typeface="Roboto" panose="02000000000000000000" pitchFamily="2" charset="0"/>
                          <a:ea typeface="Roboto" panose="02000000000000000000" pitchFamily="2" charset="0"/>
                        </a:rPr>
                        <a:t>Any device supporting drag and drop with mouse, keypad or touch screen</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a:solidFill>
                            <a:schemeClr val="bg1"/>
                          </a:solidFill>
                          <a:effectLst/>
                          <a:latin typeface="Roboto" panose="02000000000000000000" pitchFamily="2" charset="0"/>
                          <a:ea typeface="Roboto" panose="02000000000000000000" pitchFamily="2" charset="0"/>
                        </a:rPr>
                        <a:t>Desktop publishing software e.g. PowerPoint</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rgbClr val="0000FF"/>
                          </a:solidFill>
                          <a:effectLst/>
                          <a:latin typeface="Roboto" panose="02000000000000000000" pitchFamily="2" charset="0"/>
                          <a:ea typeface="Roboto" panose="02000000000000000000" pitchFamily="2" charset="0"/>
                        </a:rPr>
                        <a:t> </a:t>
                      </a:r>
                      <a:endParaRPr lang="en-GB" sz="700" b="0" i="0" u="none"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088110"/>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1.5</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Moving a robot</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a:solidFill>
                            <a:schemeClr val="bg1"/>
                          </a:solidFill>
                          <a:effectLst/>
                          <a:latin typeface="Roboto" panose="02000000000000000000" pitchFamily="2" charset="0"/>
                          <a:ea typeface="Roboto" panose="02000000000000000000" pitchFamily="2" charset="0"/>
                        </a:rPr>
                        <a:t>Floor robots such as </a:t>
                      </a:r>
                      <a:r>
                        <a:rPr lang="en-US" sz="700" u="none" strike="noStrike" err="1">
                          <a:solidFill>
                            <a:schemeClr val="bg1"/>
                          </a:solidFill>
                          <a:effectLst/>
                          <a:latin typeface="Roboto" panose="02000000000000000000" pitchFamily="2" charset="0"/>
                          <a:ea typeface="Roboto" panose="02000000000000000000" pitchFamily="2" charset="0"/>
                        </a:rPr>
                        <a:t>BeeBot</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err="1">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Beebot</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rgbClr val="0000FF"/>
                          </a:solidFill>
                          <a:effectLst/>
                          <a:latin typeface="Roboto" panose="02000000000000000000" pitchFamily="2" charset="0"/>
                          <a:ea typeface="Roboto" panose="02000000000000000000" pitchFamily="2" charset="0"/>
                        </a:rPr>
                        <a:t> </a:t>
                      </a:r>
                      <a:endParaRPr lang="en-GB" sz="700" b="0" i="0" u="none"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250.00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270125"/>
                  </a:ext>
                </a:extLst>
              </a:tr>
              <a:tr h="111258">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1.6</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Intro to Animation</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Scratch Junior</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Scratch Jr for PC</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192405"/>
                  </a:ext>
                </a:extLst>
              </a:tr>
              <a:tr h="11125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Scratch Jr for Chromebook</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567945"/>
                  </a:ext>
                </a:extLst>
              </a:tr>
              <a:tr h="11125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Scratch Jr app</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1634130"/>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2.1</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IT around us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Nothing specific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Nothing specific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Digital 5 a day</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4479029"/>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2.2</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Digital Photography</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or Chromebooks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err="1">
                          <a:solidFill>
                            <a:schemeClr val="bg1"/>
                          </a:solidFill>
                          <a:effectLst/>
                          <a:latin typeface="Roboto" panose="02000000000000000000" pitchFamily="2" charset="0"/>
                          <a:ea typeface="Roboto" panose="02000000000000000000" pitchFamily="2" charset="0"/>
                        </a:rPr>
                        <a:t>Pixlr</a:t>
                      </a:r>
                      <a:r>
                        <a:rPr lang="en-US" sz="700" u="none" strike="noStrike">
                          <a:solidFill>
                            <a:schemeClr val="bg1"/>
                          </a:solidFill>
                          <a:effectLst/>
                          <a:latin typeface="Roboto" panose="02000000000000000000" pitchFamily="2" charset="0"/>
                          <a:ea typeface="Roboto" panose="02000000000000000000" pitchFamily="2" charset="0"/>
                        </a:rPr>
                        <a:t> or other photo editing software</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sng" strike="noStrike" err="1">
                          <a:solidFill>
                            <a:srgbClr val="0000FF"/>
                          </a:solidFill>
                          <a:effectLst/>
                          <a:latin typeface="Roboto" panose="02000000000000000000" pitchFamily="2" charset="0"/>
                          <a:ea typeface="Roboto" panose="02000000000000000000" pitchFamily="2" charset="0"/>
                          <a:hlinkClick r:id="rId8">
                            <a:extLst>
                              <a:ext uri="{A12FA001-AC4F-418D-AE19-62706E023703}">
                                <ahyp:hlinkClr xmlns:ahyp="http://schemas.microsoft.com/office/drawing/2018/hyperlinkcolor" val="tx"/>
                              </a:ext>
                            </a:extLst>
                          </a:hlinkClick>
                        </a:rPr>
                        <a:t>Pixlr</a:t>
                      </a:r>
                      <a:r>
                        <a:rPr lang="en-GB" sz="700" u="sng" strike="noStrike">
                          <a:solidFill>
                            <a:srgbClr val="0000FF"/>
                          </a:solidFill>
                          <a:effectLst/>
                          <a:latin typeface="Roboto" panose="02000000000000000000" pitchFamily="2" charset="0"/>
                          <a:ea typeface="Roboto" panose="02000000000000000000" pitchFamily="2" charset="0"/>
                          <a:hlinkClick r:id="rId8">
                            <a:extLst>
                              <a:ext uri="{A12FA001-AC4F-418D-AE19-62706E023703}">
                                <ahyp:hlinkClr xmlns:ahyp="http://schemas.microsoft.com/office/drawing/2018/hyperlinkcolor" val="tx"/>
                              </a:ext>
                            </a:extLst>
                          </a:hlinkClick>
                        </a:rPr>
                        <a:t> X</a:t>
                      </a:r>
                      <a:r>
                        <a:rPr lang="en-GB" sz="700" u="sng" strike="noStrike">
                          <a:solidFill>
                            <a:srgbClr val="0000FF"/>
                          </a:solidFill>
                          <a:effectLst/>
                          <a:latin typeface="Roboto" panose="02000000000000000000" pitchFamily="2" charset="0"/>
                          <a:ea typeface="Roboto" panose="02000000000000000000" pitchFamily="2" charset="0"/>
                        </a:rPr>
                        <a:t>; </a:t>
                      </a:r>
                      <a:r>
                        <a:rPr lang="en-GB" sz="700" u="sng" strike="noStrike">
                          <a:solidFill>
                            <a:srgbClr val="0000FF"/>
                          </a:solidFill>
                          <a:effectLst/>
                          <a:latin typeface="Roboto" panose="02000000000000000000" pitchFamily="2" charset="0"/>
                          <a:ea typeface="Roboto" panose="02000000000000000000" pitchFamily="2" charset="0"/>
                          <a:hlinkClick r:id="rId9">
                            <a:extLst>
                              <a:ext uri="{A12FA001-AC4F-418D-AE19-62706E023703}">
                                <ahyp:hlinkClr xmlns:ahyp="http://schemas.microsoft.com/office/drawing/2018/hyperlinkcolor" val="tx"/>
                              </a:ext>
                            </a:extLst>
                          </a:hlinkClick>
                        </a:rPr>
                        <a:t>iPad App</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GB" sz="70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7494070"/>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2.3</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Making music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err="1">
                          <a:solidFill>
                            <a:schemeClr val="bg1"/>
                          </a:solidFill>
                          <a:effectLst/>
                          <a:latin typeface="Roboto" panose="02000000000000000000" pitchFamily="2" charset="0"/>
                          <a:ea typeface="Roboto" panose="02000000000000000000" pitchFamily="2" charset="0"/>
                        </a:rPr>
                        <a:t>ipads</a:t>
                      </a:r>
                      <a:r>
                        <a:rPr lang="en-GB" sz="700" u="none" strike="noStrike">
                          <a:solidFill>
                            <a:schemeClr val="bg1"/>
                          </a:solidFill>
                          <a:effectLst/>
                          <a:latin typeface="Roboto" panose="02000000000000000000" pitchFamily="2" charset="0"/>
                          <a:ea typeface="Roboto" panose="02000000000000000000" pitchFamily="2" charset="0"/>
                        </a:rPr>
                        <a:t>,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Chrome music lab</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Chrome music lab</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9112730"/>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2.4</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Pictograms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err="1">
                          <a:solidFill>
                            <a:schemeClr val="bg1"/>
                          </a:solidFill>
                          <a:effectLst/>
                          <a:latin typeface="Roboto" panose="02000000000000000000" pitchFamily="2" charset="0"/>
                          <a:ea typeface="Roboto" panose="02000000000000000000" pitchFamily="2" charset="0"/>
                        </a:rPr>
                        <a:t>ipads</a:t>
                      </a:r>
                      <a:r>
                        <a:rPr lang="en-GB" sz="700" u="none" strike="noStrike">
                          <a:solidFill>
                            <a:schemeClr val="bg1"/>
                          </a:solidFill>
                          <a:effectLst/>
                          <a:latin typeface="Roboto" panose="02000000000000000000" pitchFamily="2" charset="0"/>
                          <a:ea typeface="Roboto" panose="02000000000000000000" pitchFamily="2" charset="0"/>
                        </a:rPr>
                        <a:t>,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Just 2 Easy Pictograms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J2E Pictograms</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313143"/>
                  </a:ext>
                </a:extLst>
              </a:tr>
              <a:tr h="2211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2.5</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Robot algorithms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a:solidFill>
                            <a:schemeClr val="bg1"/>
                          </a:solidFill>
                          <a:effectLst/>
                          <a:latin typeface="Roboto" panose="02000000000000000000" pitchFamily="2" charset="0"/>
                          <a:ea typeface="Roboto" panose="02000000000000000000" pitchFamily="2" charset="0"/>
                        </a:rPr>
                        <a:t>Floor robots such as </a:t>
                      </a:r>
                      <a:r>
                        <a:rPr lang="en-US" sz="700" u="none" strike="noStrike" err="1">
                          <a:solidFill>
                            <a:schemeClr val="bg1"/>
                          </a:solidFill>
                          <a:effectLst/>
                          <a:latin typeface="Roboto" panose="02000000000000000000" pitchFamily="2" charset="0"/>
                          <a:ea typeface="Roboto" panose="02000000000000000000" pitchFamily="2" charset="0"/>
                        </a:rPr>
                        <a:t>BeeBot</a:t>
                      </a:r>
                      <a:r>
                        <a:rPr lang="en-US" sz="700" u="none" strike="noStrike">
                          <a:solidFill>
                            <a:schemeClr val="bg1"/>
                          </a:solidFill>
                          <a:effectLst/>
                          <a:latin typeface="Roboto" panose="02000000000000000000" pitchFamily="2" charset="0"/>
                          <a:ea typeface="Roboto" panose="02000000000000000000" pitchFamily="2" charset="0"/>
                        </a:rPr>
                        <a:t>. Could be shared with Y1</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err="1">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Beebot</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rgbClr val="0000FF"/>
                          </a:solidFill>
                          <a:effectLst/>
                          <a:latin typeface="Roboto" panose="02000000000000000000" pitchFamily="2" charset="0"/>
                          <a:ea typeface="Roboto" panose="02000000000000000000" pitchFamily="2" charset="0"/>
                        </a:rPr>
                        <a:t> </a:t>
                      </a:r>
                      <a:endParaRPr lang="en-GB" sz="700" b="0" i="0" u="none"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250.00</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Set of 6 </a:t>
                      </a:r>
                      <a:r>
                        <a:rPr lang="en-GB" sz="700" u="none" strike="noStrike" err="1">
                          <a:solidFill>
                            <a:schemeClr val="bg1"/>
                          </a:solidFill>
                          <a:effectLst/>
                          <a:latin typeface="Roboto" panose="02000000000000000000" pitchFamily="2" charset="0"/>
                          <a:ea typeface="Roboto" panose="02000000000000000000" pitchFamily="2" charset="0"/>
                        </a:rPr>
                        <a:t>Beebots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6136172"/>
                  </a:ext>
                </a:extLst>
              </a:tr>
              <a:tr h="111258">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2.6</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Introduction to quizzes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Scratch Junior</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Scratch Jr for PC</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30413"/>
                  </a:ext>
                </a:extLst>
              </a:tr>
              <a:tr h="11125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Scratch Jr for Chromebook</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0723274"/>
                  </a:ext>
                </a:extLst>
              </a:tr>
              <a:tr h="62852">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Scratch Jr app</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732853"/>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3.1</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Connecting computers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Painting app</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https://paintz.app/ </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5980087"/>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3.2</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Animation</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Stop frame Animation apps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12">
                            <a:extLst>
                              <a:ext uri="{A12FA001-AC4F-418D-AE19-62706E023703}">
                                <ahyp:hlinkClr xmlns:ahyp="http://schemas.microsoft.com/office/drawing/2018/hyperlinkcolor" val="tx"/>
                              </a:ext>
                            </a:extLst>
                          </a:hlinkClick>
                        </a:rPr>
                        <a:t>iMotion</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3547204"/>
                  </a:ext>
                </a:extLst>
              </a:tr>
              <a:tr h="2211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3.3</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Desk top publishing</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a:solidFill>
                            <a:schemeClr val="bg1"/>
                          </a:solidFill>
                          <a:effectLst/>
                          <a:latin typeface="Roboto" panose="02000000000000000000" pitchFamily="2" charset="0"/>
                          <a:ea typeface="Roboto" panose="02000000000000000000" pitchFamily="2" charset="0"/>
                        </a:rPr>
                        <a:t>Adobe Spark suggested, but other apps like PowerPoint could be used</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13">
                            <a:extLst>
                              <a:ext uri="{A12FA001-AC4F-418D-AE19-62706E023703}">
                                <ahyp:hlinkClr xmlns:ahyp="http://schemas.microsoft.com/office/drawing/2018/hyperlinkcolor" val="tx"/>
                              </a:ext>
                            </a:extLst>
                          </a:hlinkClick>
                        </a:rPr>
                        <a:t>Adobe Spark</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190060"/>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3.4</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Branching databases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J2E Data Branch</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a:solidFill>
                            <a:srgbClr val="0000FF"/>
                          </a:solidFill>
                          <a:effectLst/>
                          <a:latin typeface="Roboto" panose="02000000000000000000" pitchFamily="2" charset="0"/>
                          <a:ea typeface="Roboto" panose="02000000000000000000" pitchFamily="2" charset="0"/>
                          <a:hlinkClick r:id="rId14">
                            <a:extLst>
                              <a:ext uri="{A12FA001-AC4F-418D-AE19-62706E023703}">
                                <ahyp:hlinkClr xmlns:ahyp="http://schemas.microsoft.com/office/drawing/2018/hyperlinkcolor" val="tx"/>
                              </a:ext>
                            </a:extLst>
                          </a:hlinkClick>
                        </a:rPr>
                        <a:t>Branch</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5068228"/>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3.5</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Sequence in music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Scratch</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a:solidFill>
                            <a:srgbClr val="0000FF"/>
                          </a:solidFill>
                          <a:effectLst/>
                          <a:latin typeface="Roboto" panose="02000000000000000000" pitchFamily="2" charset="0"/>
                          <a:ea typeface="Roboto" panose="02000000000000000000" pitchFamily="2" charset="0"/>
                          <a:hlinkClick r:id="rId15">
                            <a:extLst>
                              <a:ext uri="{A12FA001-AC4F-418D-AE19-62706E023703}">
                                <ahyp:hlinkClr xmlns:ahyp="http://schemas.microsoft.com/office/drawing/2018/hyperlinkcolor" val="tx"/>
                              </a:ext>
                            </a:extLst>
                          </a:hlinkClick>
                        </a:rPr>
                        <a:t>Scratch</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094977"/>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3.6</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Events and actions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Scratch</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a:solidFill>
                            <a:srgbClr val="0000FF"/>
                          </a:solidFill>
                          <a:effectLst/>
                          <a:latin typeface="Roboto" panose="02000000000000000000" pitchFamily="2" charset="0"/>
                          <a:ea typeface="Roboto" panose="02000000000000000000" pitchFamily="2" charset="0"/>
                          <a:hlinkClick r:id="rId15">
                            <a:extLst>
                              <a:ext uri="{A12FA001-AC4F-418D-AE19-62706E023703}">
                                <ahyp:hlinkClr xmlns:ahyp="http://schemas.microsoft.com/office/drawing/2018/hyperlinkcolor" val="tx"/>
                              </a:ext>
                            </a:extLst>
                          </a:hlinkClick>
                        </a:rPr>
                        <a:t>Scratch</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380213"/>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4.1</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The Internet</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Chrome Music Lab</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16">
                            <a:extLst>
                              <a:ext uri="{A12FA001-AC4F-418D-AE19-62706E023703}">
                                <ahyp:hlinkClr xmlns:ahyp="http://schemas.microsoft.com/office/drawing/2018/hyperlinkcolor" val="tx"/>
                              </a:ext>
                            </a:extLst>
                          </a:hlinkClick>
                        </a:rPr>
                        <a:t>Kandinsky</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2554624"/>
                  </a:ext>
                </a:extLst>
              </a:tr>
              <a:tr h="111258">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4.2</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Audio editing</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a:solidFill>
                            <a:schemeClr val="bg1"/>
                          </a:solidFill>
                          <a:effectLst/>
                          <a:latin typeface="Roboto" panose="02000000000000000000" pitchFamily="2" charset="0"/>
                          <a:ea typeface="Roboto" panose="02000000000000000000" pitchFamily="2" charset="0"/>
                        </a:rPr>
                        <a:t>PC or laptop for Audacity. External  Mics and headphones useful.  Chromebooks and iPad with alternative software</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a:solidFill>
                            <a:schemeClr val="bg1"/>
                          </a:solidFill>
                          <a:effectLst/>
                          <a:latin typeface="Roboto" panose="02000000000000000000" pitchFamily="2" charset="0"/>
                          <a:ea typeface="Roboto" panose="02000000000000000000" pitchFamily="2" charset="0"/>
                        </a:rPr>
                        <a:t>Audacity suggested, alternatives available. </a:t>
                      </a:r>
                      <a:r>
                        <a:rPr lang="en-US" sz="700" u="none" strike="noStrike" err="1">
                          <a:solidFill>
                            <a:schemeClr val="bg1"/>
                          </a:solidFill>
                          <a:effectLst/>
                          <a:latin typeface="Roboto" panose="02000000000000000000" pitchFamily="2" charset="0"/>
                          <a:ea typeface="Roboto" panose="02000000000000000000" pitchFamily="2" charset="0"/>
                        </a:rPr>
                        <a:t>TwistedWave</a:t>
                      </a:r>
                      <a:r>
                        <a:rPr lang="en-US" sz="700" u="none" strike="noStrike">
                          <a:solidFill>
                            <a:schemeClr val="bg1"/>
                          </a:solidFill>
                          <a:effectLst/>
                          <a:latin typeface="Roboto" panose="02000000000000000000" pitchFamily="2" charset="0"/>
                          <a:ea typeface="Roboto" panose="02000000000000000000" pitchFamily="2" charset="0"/>
                        </a:rPr>
                        <a:t> for Chromebooks and </a:t>
                      </a:r>
                      <a:r>
                        <a:rPr lang="en-US" sz="700" u="none" strike="noStrike" err="1">
                          <a:solidFill>
                            <a:schemeClr val="bg1"/>
                          </a:solidFill>
                          <a:effectLst/>
                          <a:latin typeface="Roboto" panose="02000000000000000000" pitchFamily="2" charset="0"/>
                          <a:ea typeface="Roboto" panose="02000000000000000000" pitchFamily="2" charset="0"/>
                        </a:rPr>
                        <a:t>Garageband</a:t>
                      </a:r>
                      <a:r>
                        <a:rPr lang="en-US" sz="700" u="none" strike="noStrike">
                          <a:solidFill>
                            <a:schemeClr val="bg1"/>
                          </a:solidFill>
                          <a:effectLst/>
                          <a:latin typeface="Roboto" panose="02000000000000000000" pitchFamily="2" charset="0"/>
                          <a:ea typeface="Roboto" panose="02000000000000000000" pitchFamily="2" charset="0"/>
                        </a:rPr>
                        <a:t> for iPads</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a:solidFill>
                            <a:srgbClr val="0000FF"/>
                          </a:solidFill>
                          <a:effectLst/>
                          <a:latin typeface="Roboto" panose="02000000000000000000" pitchFamily="2" charset="0"/>
                          <a:ea typeface="Roboto" panose="02000000000000000000" pitchFamily="2" charset="0"/>
                          <a:hlinkClick r:id="rId17">
                            <a:extLst>
                              <a:ext uri="{A12FA001-AC4F-418D-AE19-62706E023703}">
                                <ahyp:hlinkClr xmlns:ahyp="http://schemas.microsoft.com/office/drawing/2018/hyperlinkcolor" val="tx"/>
                              </a:ext>
                            </a:extLst>
                          </a:hlinkClick>
                        </a:rPr>
                        <a:t>Audacity</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3090147"/>
                  </a:ext>
                </a:extLst>
              </a:tr>
              <a:tr h="11125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a:solidFill>
                            <a:srgbClr val="0000FF"/>
                          </a:solidFill>
                          <a:effectLst/>
                          <a:latin typeface="Roboto" panose="02000000000000000000" pitchFamily="2" charset="0"/>
                          <a:ea typeface="Roboto" panose="02000000000000000000" pitchFamily="2" charset="0"/>
                          <a:hlinkClick r:id="rId18">
                            <a:extLst>
                              <a:ext uri="{A12FA001-AC4F-418D-AE19-62706E023703}">
                                <ahyp:hlinkClr xmlns:ahyp="http://schemas.microsoft.com/office/drawing/2018/hyperlinkcolor" val="tx"/>
                              </a:ext>
                            </a:extLst>
                          </a:hlinkClick>
                        </a:rPr>
                        <a:t>Twisted Wave Online</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885621"/>
                  </a:ext>
                </a:extLst>
              </a:tr>
              <a:tr h="11125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err="1">
                          <a:solidFill>
                            <a:srgbClr val="0000FF"/>
                          </a:solidFill>
                          <a:effectLst/>
                          <a:latin typeface="Roboto" panose="02000000000000000000" pitchFamily="2" charset="0"/>
                          <a:ea typeface="Roboto" panose="02000000000000000000" pitchFamily="2" charset="0"/>
                          <a:hlinkClick r:id="rId19">
                            <a:extLst>
                              <a:ext uri="{A12FA001-AC4F-418D-AE19-62706E023703}">
                                <ahyp:hlinkClr xmlns:ahyp="http://schemas.microsoft.com/office/drawing/2018/hyperlinkcolor" val="tx"/>
                              </a:ext>
                            </a:extLst>
                          </a:hlinkClick>
                        </a:rPr>
                        <a:t>Garageband</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5249583"/>
                  </a:ext>
                </a:extLst>
              </a:tr>
              <a:tr h="111258">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4.3</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Photo editing</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700" u="none" strike="noStrike">
                          <a:solidFill>
                            <a:schemeClr val="bg1"/>
                          </a:solidFill>
                          <a:effectLst/>
                          <a:latin typeface="Roboto" panose="02000000000000000000" pitchFamily="2" charset="0"/>
                          <a:ea typeface="Roboto" panose="02000000000000000000" pitchFamily="2" charset="0"/>
                        </a:rPr>
                        <a:t>Paint.net for download to Windows or </a:t>
                      </a:r>
                      <a:r>
                        <a:rPr lang="en-US" sz="700" u="none" strike="noStrike" err="1">
                          <a:solidFill>
                            <a:schemeClr val="bg1"/>
                          </a:solidFill>
                          <a:effectLst/>
                          <a:latin typeface="Roboto" panose="02000000000000000000" pitchFamily="2" charset="0"/>
                          <a:ea typeface="Roboto" panose="02000000000000000000" pitchFamily="2" charset="0"/>
                        </a:rPr>
                        <a:t>Pixlr</a:t>
                      </a:r>
                      <a:r>
                        <a:rPr lang="en-US" sz="700" u="none" strike="noStrike">
                          <a:solidFill>
                            <a:schemeClr val="bg1"/>
                          </a:solidFill>
                          <a:effectLst/>
                          <a:latin typeface="Roboto" panose="02000000000000000000" pitchFamily="2" charset="0"/>
                          <a:ea typeface="Roboto" panose="02000000000000000000" pitchFamily="2" charset="0"/>
                        </a:rPr>
                        <a:t> X online</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a:solidFill>
                            <a:srgbClr val="0000FF"/>
                          </a:solidFill>
                          <a:effectLst/>
                          <a:latin typeface="Roboto" panose="02000000000000000000" pitchFamily="2" charset="0"/>
                          <a:ea typeface="Roboto" panose="02000000000000000000" pitchFamily="2" charset="0"/>
                          <a:hlinkClick r:id="rId20">
                            <a:extLst>
                              <a:ext uri="{A12FA001-AC4F-418D-AE19-62706E023703}">
                                <ahyp:hlinkClr xmlns:ahyp="http://schemas.microsoft.com/office/drawing/2018/hyperlinkcolor" val="tx"/>
                              </a:ext>
                            </a:extLst>
                          </a:hlinkClick>
                        </a:rPr>
                        <a:t>Paint.net</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3687529"/>
                  </a:ext>
                </a:extLst>
              </a:tr>
              <a:tr h="11125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err="1">
                          <a:solidFill>
                            <a:srgbClr val="0000FF"/>
                          </a:solidFill>
                          <a:effectLst/>
                          <a:latin typeface="Roboto" panose="02000000000000000000" pitchFamily="2" charset="0"/>
                          <a:ea typeface="Roboto" panose="02000000000000000000" pitchFamily="2" charset="0"/>
                          <a:hlinkClick r:id="rId8">
                            <a:extLst>
                              <a:ext uri="{A12FA001-AC4F-418D-AE19-62706E023703}">
                                <ahyp:hlinkClr xmlns:ahyp="http://schemas.microsoft.com/office/drawing/2018/hyperlinkcolor" val="tx"/>
                              </a:ext>
                            </a:extLst>
                          </a:hlinkClick>
                        </a:rPr>
                        <a:t>Pixlr</a:t>
                      </a:r>
                      <a:r>
                        <a:rPr lang="en-GB" sz="700" u="sng" strike="noStrike">
                          <a:solidFill>
                            <a:srgbClr val="0000FF"/>
                          </a:solidFill>
                          <a:effectLst/>
                          <a:latin typeface="Roboto" panose="02000000000000000000" pitchFamily="2" charset="0"/>
                          <a:ea typeface="Roboto" panose="02000000000000000000" pitchFamily="2" charset="0"/>
                          <a:hlinkClick r:id="rId8">
                            <a:extLst>
                              <a:ext uri="{A12FA001-AC4F-418D-AE19-62706E023703}">
                                <ahyp:hlinkClr xmlns:ahyp="http://schemas.microsoft.com/office/drawing/2018/hyperlinkcolor" val="tx"/>
                              </a:ext>
                            </a:extLst>
                          </a:hlinkClick>
                        </a:rPr>
                        <a:t> X</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4864218"/>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4.4</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Data Logging</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Data logging hardware e.g. EasySense Vu</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err="1">
                          <a:solidFill>
                            <a:srgbClr val="0000FF"/>
                          </a:solidFill>
                          <a:effectLst/>
                          <a:latin typeface="Roboto" panose="02000000000000000000" pitchFamily="2" charset="0"/>
                          <a:ea typeface="Roboto" panose="02000000000000000000" pitchFamily="2" charset="0"/>
                          <a:hlinkClick r:id="rId21">
                            <a:extLst>
                              <a:ext uri="{A12FA001-AC4F-418D-AE19-62706E023703}">
                                <ahyp:hlinkClr xmlns:ahyp="http://schemas.microsoft.com/office/drawing/2018/hyperlinkcolor" val="tx"/>
                              </a:ext>
                            </a:extLst>
                          </a:hlinkClick>
                        </a:rPr>
                        <a:t>EasySense</a:t>
                      </a:r>
                      <a:r>
                        <a:rPr lang="en-GB" sz="700" u="sng" strike="noStrike">
                          <a:solidFill>
                            <a:srgbClr val="0000FF"/>
                          </a:solidFill>
                          <a:effectLst/>
                          <a:latin typeface="Roboto" panose="02000000000000000000" pitchFamily="2" charset="0"/>
                          <a:ea typeface="Roboto" panose="02000000000000000000" pitchFamily="2" charset="0"/>
                          <a:hlinkClick r:id="rId21">
                            <a:extLst>
                              <a:ext uri="{A12FA001-AC4F-418D-AE19-62706E023703}">
                                <ahyp:hlinkClr xmlns:ahyp="http://schemas.microsoft.com/office/drawing/2018/hyperlinkcolor" val="tx"/>
                              </a:ext>
                            </a:extLst>
                          </a:hlinkClick>
                        </a:rPr>
                        <a:t> Vu 5 pack</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Software for data loggers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err="1">
                          <a:solidFill>
                            <a:srgbClr val="0000FF"/>
                          </a:solidFill>
                          <a:effectLst/>
                          <a:latin typeface="Roboto" panose="02000000000000000000" pitchFamily="2" charset="0"/>
                          <a:ea typeface="Roboto" panose="02000000000000000000" pitchFamily="2" charset="0"/>
                          <a:hlinkClick r:id="rId22">
                            <a:extLst>
                              <a:ext uri="{A12FA001-AC4F-418D-AE19-62706E023703}">
                                <ahyp:hlinkClr xmlns:ahyp="http://schemas.microsoft.com/office/drawing/2018/hyperlinkcolor" val="tx"/>
                              </a:ext>
                            </a:extLst>
                          </a:hlinkClick>
                        </a:rPr>
                        <a:t>EasySense</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630.00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Classroom pack</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9901751"/>
                  </a:ext>
                </a:extLst>
              </a:tr>
              <a:tr h="111258">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4.5</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Repetition in shapes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a:solidFill>
                            <a:schemeClr val="bg1"/>
                          </a:solidFill>
                          <a:effectLst/>
                          <a:latin typeface="Roboto" panose="02000000000000000000" pitchFamily="2" charset="0"/>
                          <a:ea typeface="Roboto" panose="02000000000000000000" pitchFamily="2" charset="0"/>
                        </a:rPr>
                        <a:t>Logo style software- Hopscotch for iPad, Scratch or Turtle  playground online</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a:solidFill>
                            <a:srgbClr val="0000FF"/>
                          </a:solidFill>
                          <a:effectLst/>
                          <a:latin typeface="Roboto" panose="02000000000000000000" pitchFamily="2" charset="0"/>
                          <a:ea typeface="Roboto" panose="02000000000000000000" pitchFamily="2" charset="0"/>
                          <a:hlinkClick r:id="rId23">
                            <a:extLst>
                              <a:ext uri="{A12FA001-AC4F-418D-AE19-62706E023703}">
                                <ahyp:hlinkClr xmlns:ahyp="http://schemas.microsoft.com/office/drawing/2018/hyperlinkcolor" val="tx"/>
                              </a:ext>
                            </a:extLst>
                          </a:hlinkClick>
                        </a:rPr>
                        <a:t>Turtle playground</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9609620"/>
                  </a:ext>
                </a:extLst>
              </a:tr>
              <a:tr h="11125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a:solidFill>
                            <a:srgbClr val="0000FF"/>
                          </a:solidFill>
                          <a:effectLst/>
                          <a:latin typeface="Roboto" panose="02000000000000000000" pitchFamily="2" charset="0"/>
                          <a:ea typeface="Roboto" panose="02000000000000000000" pitchFamily="2" charset="0"/>
                          <a:hlinkClick r:id="rId24">
                            <a:extLst>
                              <a:ext uri="{A12FA001-AC4F-418D-AE19-62706E023703}">
                                <ahyp:hlinkClr xmlns:ahyp="http://schemas.microsoft.com/office/drawing/2018/hyperlinkcolor" val="tx"/>
                              </a:ext>
                            </a:extLst>
                          </a:hlinkClick>
                        </a:rPr>
                        <a:t>Hopscotch</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5317272"/>
                  </a:ext>
                </a:extLst>
              </a:tr>
              <a:tr h="11125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a:solidFill>
                            <a:srgbClr val="0000FF"/>
                          </a:solidFill>
                          <a:effectLst/>
                          <a:latin typeface="Roboto" panose="02000000000000000000" pitchFamily="2" charset="0"/>
                          <a:ea typeface="Roboto" panose="02000000000000000000" pitchFamily="2" charset="0"/>
                          <a:hlinkClick r:id="rId15">
                            <a:extLst>
                              <a:ext uri="{A12FA001-AC4F-418D-AE19-62706E023703}">
                                <ahyp:hlinkClr xmlns:ahyp="http://schemas.microsoft.com/office/drawing/2018/hyperlinkcolor" val="tx"/>
                              </a:ext>
                            </a:extLst>
                          </a:hlinkClick>
                        </a:rPr>
                        <a:t>Scratch</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137057"/>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ea typeface="Roboto" panose="02000000000000000000" pitchFamily="2" charset="0"/>
                        </a:rPr>
                        <a:t>4.6</a:t>
                      </a:r>
                      <a:endParaRPr lang="en-GB" sz="800" b="1" i="0" u="none" strike="noStrike">
                        <a:solidFill>
                          <a:schemeClr val="bg1"/>
                        </a:solidFill>
                        <a:effectLst/>
                        <a:latin typeface="ABeeZee" panose="02000000000000000000" pitchFamily="2" charset="0"/>
                        <a:ea typeface="Roboto" panose="02000000000000000000" pitchFamily="2" charset="0"/>
                      </a:endParaRPr>
                    </a:p>
                  </a:txBody>
                  <a:tcPr marL="1536" marR="1536" marT="1536" marB="0" anchor="ctr">
                    <a:lnL w="12700" cmpd="sng">
                      <a:noFill/>
                    </a:lnL>
                    <a:lnR w="12700" cap="flat" cmpd="sng" algn="ctr">
                      <a:no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Repetition in games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Scratch</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15">
                            <a:extLst>
                              <a:ext uri="{A12FA001-AC4F-418D-AE19-62706E023703}">
                                <ahyp:hlinkClr xmlns:ahyp="http://schemas.microsoft.com/office/drawing/2018/hyperlinkcolor" val="tx"/>
                              </a:ext>
                            </a:extLst>
                          </a:hlinkClick>
                        </a:rPr>
                        <a:t>Scratch</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ap="flat" cmpd="sng" algn="ctr">
                      <a:noFill/>
                      <a:prstDash val="solid"/>
                      <a:round/>
                      <a:headEnd type="none" w="med" len="med"/>
                      <a:tailEnd type="none" w="med" len="med"/>
                    </a:lnL>
                    <a:lnR w="12700" cmpd="sng">
                      <a:noFill/>
                    </a:lnR>
                    <a:lnT w="12700" cap="flat" cmpd="sng" algn="ctr">
                      <a:solidFill>
                        <a:schemeClr val="tx2">
                          <a:lumMod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8782785"/>
                  </a:ext>
                </a:extLst>
              </a:tr>
            </a:tbl>
          </a:graphicData>
        </a:graphic>
      </p:graphicFrame>
    </p:spTree>
    <p:extLst>
      <p:ext uri="{BB962C8B-B14F-4D97-AF65-F5344CB8AC3E}">
        <p14:creationId xmlns:p14="http://schemas.microsoft.com/office/powerpoint/2010/main" val="645975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7812CC-CB60-400C-88EA-7B6A9E4D41EF}"/>
              </a:ext>
            </a:extLst>
          </p:cNvPr>
          <p:cNvSpPr>
            <a:spLocks noGrp="1"/>
          </p:cNvSpPr>
          <p:nvPr>
            <p:ph type="body" sz="quarter" idx="10"/>
          </p:nvPr>
        </p:nvSpPr>
        <p:spPr>
          <a:xfrm>
            <a:off x="345244" y="376277"/>
            <a:ext cx="7701237" cy="458089"/>
          </a:xfrm>
        </p:spPr>
        <p:txBody>
          <a:bodyPr/>
          <a:lstStyle/>
          <a:p>
            <a:pPr algn="ctr"/>
            <a:r>
              <a:rPr lang="en-GB" dirty="0"/>
              <a:t>Wider Expectations For Teaching Computing</a:t>
            </a:r>
          </a:p>
        </p:txBody>
      </p:sp>
      <p:pic>
        <p:nvPicPr>
          <p:cNvPr id="4" name="Picture 3">
            <a:extLst>
              <a:ext uri="{FF2B5EF4-FFF2-40B4-BE49-F238E27FC236}">
                <a16:creationId xmlns:a16="http://schemas.microsoft.com/office/drawing/2014/main" id="{D990A067-F0FE-DCDA-026E-C3BAC167485C}"/>
              </a:ext>
            </a:extLst>
          </p:cNvPr>
          <p:cNvPicPr>
            <a:picLocks noChangeAspect="1"/>
          </p:cNvPicPr>
          <p:nvPr/>
        </p:nvPicPr>
        <p:blipFill>
          <a:blip r:embed="rId2"/>
          <a:stretch>
            <a:fillRect/>
          </a:stretch>
        </p:blipFill>
        <p:spPr>
          <a:xfrm>
            <a:off x="426128" y="1260628"/>
            <a:ext cx="8770358" cy="4614683"/>
          </a:xfrm>
          <a:prstGeom prst="rect">
            <a:avLst/>
          </a:prstGeom>
        </p:spPr>
      </p:pic>
    </p:spTree>
    <p:extLst>
      <p:ext uri="{BB962C8B-B14F-4D97-AF65-F5344CB8AC3E}">
        <p14:creationId xmlns:p14="http://schemas.microsoft.com/office/powerpoint/2010/main" val="2991960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E6281-ABF0-A8BA-74FC-D38D5E4BC6F0}"/>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CD413AE-2097-2026-9D9D-40C1319BA668}"/>
              </a:ext>
            </a:extLst>
          </p:cNvPr>
          <p:cNvGraphicFramePr>
            <a:graphicFrameLocks noGrp="1"/>
          </p:cNvGraphicFramePr>
          <p:nvPr/>
        </p:nvGraphicFramePr>
        <p:xfrm>
          <a:off x="203200" y="855738"/>
          <a:ext cx="9186606" cy="2954227"/>
        </p:xfrm>
        <a:graphic>
          <a:graphicData uri="http://schemas.openxmlformats.org/drawingml/2006/table">
            <a:tbl>
              <a:tblPr/>
              <a:tblGrid>
                <a:gridCol w="262268">
                  <a:extLst>
                    <a:ext uri="{9D8B030D-6E8A-4147-A177-3AD203B41FA5}">
                      <a16:colId xmlns:a16="http://schemas.microsoft.com/office/drawing/2014/main" val="3476717426"/>
                    </a:ext>
                  </a:extLst>
                </a:gridCol>
                <a:gridCol w="1022855">
                  <a:extLst>
                    <a:ext uri="{9D8B030D-6E8A-4147-A177-3AD203B41FA5}">
                      <a16:colId xmlns:a16="http://schemas.microsoft.com/office/drawing/2014/main" val="2433591184"/>
                    </a:ext>
                  </a:extLst>
                </a:gridCol>
                <a:gridCol w="1950853">
                  <a:extLst>
                    <a:ext uri="{9D8B030D-6E8A-4147-A177-3AD203B41FA5}">
                      <a16:colId xmlns:a16="http://schemas.microsoft.com/office/drawing/2014/main" val="3538557577"/>
                    </a:ext>
                  </a:extLst>
                </a:gridCol>
                <a:gridCol w="910647">
                  <a:extLst>
                    <a:ext uri="{9D8B030D-6E8A-4147-A177-3AD203B41FA5}">
                      <a16:colId xmlns:a16="http://schemas.microsoft.com/office/drawing/2014/main" val="3733437609"/>
                    </a:ext>
                  </a:extLst>
                </a:gridCol>
                <a:gridCol w="1955465">
                  <a:extLst>
                    <a:ext uri="{9D8B030D-6E8A-4147-A177-3AD203B41FA5}">
                      <a16:colId xmlns:a16="http://schemas.microsoft.com/office/drawing/2014/main" val="2822417303"/>
                    </a:ext>
                  </a:extLst>
                </a:gridCol>
                <a:gridCol w="1160437">
                  <a:extLst>
                    <a:ext uri="{9D8B030D-6E8A-4147-A177-3AD203B41FA5}">
                      <a16:colId xmlns:a16="http://schemas.microsoft.com/office/drawing/2014/main" val="1851873342"/>
                    </a:ext>
                  </a:extLst>
                </a:gridCol>
                <a:gridCol w="517094">
                  <a:extLst>
                    <a:ext uri="{9D8B030D-6E8A-4147-A177-3AD203B41FA5}">
                      <a16:colId xmlns:a16="http://schemas.microsoft.com/office/drawing/2014/main" val="1511115403"/>
                    </a:ext>
                  </a:extLst>
                </a:gridCol>
                <a:gridCol w="1406987">
                  <a:extLst>
                    <a:ext uri="{9D8B030D-6E8A-4147-A177-3AD203B41FA5}">
                      <a16:colId xmlns:a16="http://schemas.microsoft.com/office/drawing/2014/main" val="4014992135"/>
                    </a:ext>
                  </a:extLst>
                </a:gridCol>
              </a:tblGrid>
              <a:tr h="2211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800" b="1" u="none" strike="noStrike">
                          <a:solidFill>
                            <a:schemeClr val="bg1"/>
                          </a:solidFill>
                          <a:effectLst/>
                          <a:latin typeface="ABeeZee" panose="02000000000000000000" pitchFamily="2" charset="0"/>
                        </a:rPr>
                        <a:t>Unit</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mpd="sng">
                      <a:noFill/>
                    </a:lnT>
                    <a:lnB w="1905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800" b="1" u="none" strike="noStrike">
                          <a:solidFill>
                            <a:schemeClr val="bg1"/>
                          </a:solidFill>
                          <a:effectLst/>
                          <a:latin typeface="ABeeZee" panose="02000000000000000000" pitchFamily="2" charset="0"/>
                        </a:rPr>
                        <a:t>Unit Title</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mpd="sng">
                      <a:noFill/>
                    </a:lnT>
                    <a:lnB w="1905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800" b="1" u="none" strike="noStrike">
                          <a:solidFill>
                            <a:schemeClr val="bg1"/>
                          </a:solidFill>
                          <a:effectLst/>
                          <a:latin typeface="ABeeZee" panose="02000000000000000000" pitchFamily="2" charset="0"/>
                        </a:rPr>
                        <a:t>Hardware</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mpd="sng">
                      <a:noFill/>
                    </a:lnT>
                    <a:lnB w="1905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800" b="1" u="none" strike="noStrike">
                          <a:solidFill>
                            <a:schemeClr val="bg1"/>
                          </a:solidFill>
                          <a:effectLst/>
                          <a:latin typeface="ABeeZee" panose="02000000000000000000" pitchFamily="2" charset="0"/>
                        </a:rPr>
                        <a:t>Hardware Links</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mpd="sng">
                      <a:noFill/>
                    </a:lnT>
                    <a:lnB w="1905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800" b="1" u="none" strike="noStrike">
                          <a:solidFill>
                            <a:schemeClr val="bg1"/>
                          </a:solidFill>
                          <a:effectLst/>
                          <a:latin typeface="ABeeZee" panose="02000000000000000000" pitchFamily="2" charset="0"/>
                        </a:rPr>
                        <a:t>Software</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mpd="sng">
                      <a:noFill/>
                    </a:lnT>
                    <a:lnB w="1905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800" b="1" u="none" strike="noStrike">
                          <a:solidFill>
                            <a:schemeClr val="bg1"/>
                          </a:solidFill>
                          <a:effectLst/>
                          <a:latin typeface="ABeeZee" panose="02000000000000000000" pitchFamily="2" charset="0"/>
                        </a:rPr>
                        <a:t>Software Links</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mpd="sng">
                      <a:noFill/>
                    </a:lnT>
                    <a:lnB w="1905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800" b="1" u="none" strike="noStrike">
                          <a:solidFill>
                            <a:schemeClr val="bg1"/>
                          </a:solidFill>
                          <a:effectLst/>
                          <a:latin typeface="ABeeZee" panose="02000000000000000000" pitchFamily="2" charset="0"/>
                        </a:rPr>
                        <a:t>Estimated additional costs based on a one form entry Primary School</a:t>
                      </a:r>
                    </a:p>
                  </a:txBody>
                  <a:tcPr marL="1536" marR="1536" marT="1536" marB="0" anchor="ctr">
                    <a:lnL w="12700" cmpd="sng">
                      <a:noFill/>
                    </a:lnL>
                    <a:lnR w="12700" cmpd="sng">
                      <a:noFill/>
                    </a:lnR>
                    <a:lnT w="12700" cmpd="sng">
                      <a:noFill/>
                    </a:lnT>
                    <a:lnB w="1905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l" fontAlgn="b"/>
                      <a:r>
                        <a:rPr lang="en-GB" sz="800" u="none" strike="noStrike">
                          <a:effectLst/>
                        </a:rPr>
                        <a:t> </a:t>
                      </a:r>
                      <a:endParaRPr lang="en-GB" sz="800" b="1" i="0" u="none" strike="noStrike">
                        <a:solidFill>
                          <a:srgbClr val="000000"/>
                        </a:solidFill>
                        <a:effectLst/>
                        <a:latin typeface="Calibri" panose="020F0502020204030204" pitchFamily="34" charset="0"/>
                      </a:endParaRPr>
                    </a:p>
                  </a:txBody>
                  <a:tcPr marL="1536" marR="1536" marT="1536" marB="0" anchor="b"/>
                </a:tc>
                <a:extLst>
                  <a:ext uri="{0D108BD9-81ED-4DB2-BD59-A6C34878D82A}">
                    <a16:rowId xmlns:a16="http://schemas.microsoft.com/office/drawing/2014/main" val="412730441"/>
                  </a:ext>
                </a:extLst>
              </a:tr>
              <a:tr h="2211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rPr>
                        <a:t>5.1</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905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Sharing Information</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905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905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905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a:solidFill>
                            <a:schemeClr val="bg1"/>
                          </a:solidFill>
                          <a:effectLst/>
                          <a:latin typeface="Roboto" panose="02000000000000000000" pitchFamily="2" charset="0"/>
                          <a:ea typeface="Roboto" panose="02000000000000000000" pitchFamily="2" charset="0"/>
                        </a:rPr>
                        <a:t>Scratch &amp; apps like PowerPoint could be used</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905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Scratch</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905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905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905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5270499"/>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rPr>
                        <a:t>5.2</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Vector Drawing</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Google Drawings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Google Drawings</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9762445"/>
                  </a:ext>
                </a:extLst>
              </a:tr>
              <a:tr h="111258">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rPr>
                        <a:t>5.3</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Video Editing</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a:solidFill>
                            <a:schemeClr val="bg1"/>
                          </a:solidFill>
                          <a:effectLst/>
                          <a:latin typeface="Roboto" panose="02000000000000000000" pitchFamily="2" charset="0"/>
                          <a:ea typeface="Roboto" panose="02000000000000000000" pitchFamily="2" charset="0"/>
                        </a:rPr>
                        <a:t>iPads ideally for ease of use, Chromebooks or PC could also be used </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iMovie for iPads,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a:solidFill>
                            <a:srgbClr val="0000FF"/>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iMovie</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063655"/>
                  </a:ext>
                </a:extLst>
              </a:tr>
              <a:tr h="221131">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We Video for Chromebook</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a:solidFill>
                            <a:srgbClr val="0000FF"/>
                          </a:solidFill>
                          <a:effectLst/>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wevideo</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275.00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700" u="none" strike="noStrike">
                          <a:solidFill>
                            <a:schemeClr val="bg1"/>
                          </a:solidFill>
                          <a:effectLst/>
                          <a:latin typeface="Roboto" panose="02000000000000000000" pitchFamily="2" charset="0"/>
                          <a:ea typeface="Roboto" panose="02000000000000000000" pitchFamily="2" charset="0"/>
                        </a:rPr>
                        <a:t>Limited free version. Cost is based on 30 seats</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421389"/>
                  </a:ext>
                </a:extLst>
              </a:tr>
              <a:tr h="11125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Microsoft Photo Editor for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a:solidFill>
                            <a:srgbClr val="0000FF"/>
                          </a:solidFill>
                          <a:effectLst/>
                          <a:latin typeface="Roboto" panose="02000000000000000000" pitchFamily="2" charset="0"/>
                          <a:ea typeface="Roboto" panose="02000000000000000000" pitchFamily="2" charset="0"/>
                          <a:hlinkClick r:id="rId6">
                            <a:extLst>
                              <a:ext uri="{A12FA001-AC4F-418D-AE19-62706E023703}">
                                <ahyp:hlinkClr xmlns:ahyp="http://schemas.microsoft.com/office/drawing/2018/hyperlinkcolor" val="tx"/>
                              </a:ext>
                            </a:extLst>
                          </a:hlinkClick>
                        </a:rPr>
                        <a:t>Microsoft Photos</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7676213"/>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rPr>
                        <a:t>5.4</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Flat file databases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J2E Databases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7">
                            <a:extLst>
                              <a:ext uri="{A12FA001-AC4F-418D-AE19-62706E023703}">
                                <ahyp:hlinkClr xmlns:ahyp="http://schemas.microsoft.com/office/drawing/2018/hyperlinkcolor" val="tx"/>
                              </a:ext>
                            </a:extLst>
                          </a:hlinkClick>
                        </a:rPr>
                        <a:t>J2E Databases</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6529941"/>
                  </a:ext>
                </a:extLst>
              </a:tr>
              <a:tr h="111258">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rPr>
                        <a:t>5.5</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Physical computing</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a:solidFill>
                            <a:schemeClr val="bg1"/>
                          </a:solidFill>
                          <a:effectLst/>
                          <a:latin typeface="Roboto" panose="02000000000000000000" pitchFamily="2" charset="0"/>
                          <a:ea typeface="Roboto" panose="02000000000000000000" pitchFamily="2" charset="0"/>
                        </a:rPr>
                        <a:t>PC, Mac or Raspberry Pi</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8">
                            <a:extLst>
                              <a:ext uri="{A12FA001-AC4F-418D-AE19-62706E023703}">
                                <ahyp:hlinkClr xmlns:ahyp="http://schemas.microsoft.com/office/drawing/2018/hyperlinkcolor" val="tx"/>
                              </a:ext>
                            </a:extLst>
                          </a:hlinkClick>
                        </a:rPr>
                        <a:t>Crumble controller</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Crumble software</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9">
                            <a:extLst>
                              <a:ext uri="{A12FA001-AC4F-418D-AE19-62706E023703}">
                                <ahyp:hlinkClr xmlns:ahyp="http://schemas.microsoft.com/office/drawing/2018/hyperlinkcolor" val="tx"/>
                              </a:ext>
                            </a:extLst>
                          </a:hlinkClick>
                        </a:rPr>
                        <a:t>Crumble software for PC</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300.00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a:solidFill>
                            <a:schemeClr val="bg1"/>
                          </a:solidFill>
                          <a:effectLst/>
                          <a:latin typeface="Roboto" panose="02000000000000000000" pitchFamily="2" charset="0"/>
                          <a:ea typeface="Roboto" panose="02000000000000000000" pitchFamily="2" charset="0"/>
                        </a:rPr>
                        <a:t>Based on 15 No starter kits</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8641743"/>
                  </a:ext>
                </a:extLst>
              </a:tr>
              <a:tr h="331005">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 or Chromebook</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err="1">
                          <a:solidFill>
                            <a:srgbClr val="0000FF"/>
                          </a:solidFill>
                          <a:effectLst/>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Makey</a:t>
                      </a:r>
                      <a:r>
                        <a:rPr lang="en-GB" sz="700" u="sng" strike="noStrike">
                          <a:solidFill>
                            <a:srgbClr val="0000FF"/>
                          </a:solidFill>
                          <a:effectLst/>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 </a:t>
                      </a:r>
                      <a:r>
                        <a:rPr lang="en-GB" sz="700" u="sng" strike="noStrike" err="1">
                          <a:solidFill>
                            <a:srgbClr val="0000FF"/>
                          </a:solidFill>
                          <a:effectLst/>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val="tx"/>
                              </a:ext>
                            </a:extLst>
                          </a:hlinkClick>
                        </a:rPr>
                        <a:t>Makey</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Scratch software</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Scratch</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650.00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700" u="none" strike="noStrike" err="1">
                          <a:solidFill>
                            <a:schemeClr val="bg1"/>
                          </a:solidFill>
                          <a:effectLst/>
                          <a:latin typeface="Roboto" panose="02000000000000000000" pitchFamily="2" charset="0"/>
                          <a:ea typeface="Roboto" panose="02000000000000000000" pitchFamily="2" charset="0"/>
                        </a:rPr>
                        <a:t>Makey</a:t>
                      </a:r>
                      <a:r>
                        <a:rPr lang="en-US" sz="700" u="none" strike="noStrike">
                          <a:solidFill>
                            <a:schemeClr val="bg1"/>
                          </a:solidFill>
                          <a:effectLst/>
                          <a:latin typeface="Roboto" panose="02000000000000000000" pitchFamily="2" charset="0"/>
                          <a:ea typeface="Roboto" panose="02000000000000000000" pitchFamily="2" charset="0"/>
                        </a:rPr>
                        <a:t> </a:t>
                      </a:r>
                      <a:r>
                        <a:rPr lang="en-US" sz="700" u="none" strike="noStrike" err="1">
                          <a:solidFill>
                            <a:schemeClr val="bg1"/>
                          </a:solidFill>
                          <a:effectLst/>
                          <a:latin typeface="Roboto" panose="02000000000000000000" pitchFamily="2" charset="0"/>
                          <a:ea typeface="Roboto" panose="02000000000000000000" pitchFamily="2" charset="0"/>
                        </a:rPr>
                        <a:t>Makey</a:t>
                      </a:r>
                      <a:r>
                        <a:rPr lang="en-US" sz="700" u="none" strike="noStrike">
                          <a:solidFill>
                            <a:schemeClr val="bg1"/>
                          </a:solidFill>
                          <a:effectLst/>
                          <a:latin typeface="Roboto" panose="02000000000000000000" pitchFamily="2" charset="0"/>
                          <a:ea typeface="Roboto" panose="02000000000000000000" pitchFamily="2" charset="0"/>
                        </a:rPr>
                        <a:t> STEM pack. Unit would need adapting for </a:t>
                      </a:r>
                      <a:r>
                        <a:rPr lang="en-US" sz="700" u="none" strike="noStrike" err="1">
                          <a:solidFill>
                            <a:schemeClr val="bg1"/>
                          </a:solidFill>
                          <a:effectLst/>
                          <a:latin typeface="Roboto" panose="02000000000000000000" pitchFamily="2" charset="0"/>
                          <a:ea typeface="Roboto" panose="02000000000000000000" pitchFamily="2" charset="0"/>
                        </a:rPr>
                        <a:t>Makey</a:t>
                      </a:r>
                      <a:r>
                        <a:rPr lang="en-US" sz="700" u="none" strike="noStrike">
                          <a:solidFill>
                            <a:schemeClr val="bg1"/>
                          </a:solidFill>
                          <a:effectLst/>
                          <a:latin typeface="Roboto" panose="02000000000000000000" pitchFamily="2" charset="0"/>
                          <a:ea typeface="Roboto" panose="02000000000000000000" pitchFamily="2" charset="0"/>
                        </a:rPr>
                        <a:t> </a:t>
                      </a:r>
                      <a:r>
                        <a:rPr lang="en-US" sz="700" u="none" strike="noStrike" err="1">
                          <a:solidFill>
                            <a:schemeClr val="bg1"/>
                          </a:solidFill>
                          <a:effectLst/>
                          <a:latin typeface="Roboto" panose="02000000000000000000" pitchFamily="2" charset="0"/>
                          <a:ea typeface="Roboto" panose="02000000000000000000" pitchFamily="2" charset="0"/>
                        </a:rPr>
                        <a:t>Makey</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5181193"/>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rPr>
                        <a:t>5.6</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Selection in quizzes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Scratch software</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Scratch</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190342"/>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rPr>
                        <a:t>6.1</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Communication</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a:solidFill>
                            <a:schemeClr val="bg1"/>
                          </a:solidFill>
                          <a:effectLst/>
                          <a:latin typeface="Roboto" panose="02000000000000000000" pitchFamily="2" charset="0"/>
                          <a:ea typeface="Roboto" panose="02000000000000000000" pitchFamily="2" charset="0"/>
                        </a:rPr>
                        <a:t>Web browser and search engine</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rgbClr val="0000FF"/>
                          </a:solidFill>
                          <a:effectLst/>
                          <a:latin typeface="Roboto" panose="02000000000000000000" pitchFamily="2" charset="0"/>
                          <a:ea typeface="Roboto" panose="02000000000000000000" pitchFamily="2" charset="0"/>
                        </a:rPr>
                        <a:t> </a:t>
                      </a:r>
                      <a:endParaRPr lang="en-GB" sz="700" b="0" i="0" u="none"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1521012"/>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rPr>
                        <a:t>6.2</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3 D Modelling</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TinkerCAD</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a:solidFill>
                            <a:srgbClr val="0000FF"/>
                          </a:solidFill>
                          <a:effectLst/>
                          <a:latin typeface="Roboto" panose="02000000000000000000" pitchFamily="2" charset="0"/>
                          <a:ea typeface="Roboto" panose="02000000000000000000" pitchFamily="2" charset="0"/>
                          <a:hlinkClick r:id="rId11">
                            <a:extLst>
                              <a:ext uri="{A12FA001-AC4F-418D-AE19-62706E023703}">
                                <ahyp:hlinkClr xmlns:ahyp="http://schemas.microsoft.com/office/drawing/2018/hyperlinkcolor" val="tx"/>
                              </a:ext>
                            </a:extLst>
                          </a:hlinkClick>
                        </a:rPr>
                        <a:t>TinkerCAD</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2245603"/>
                  </a:ext>
                </a:extLst>
              </a:tr>
              <a:tr h="111258">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rPr>
                        <a:t>6.3</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Web Page Creation</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p>
                    <a:p>
                      <a:pPr algn="l" fontAlgn="b"/>
                      <a:r>
                        <a:rPr lang="en-GB" sz="700" u="none" strike="noStrike">
                          <a:solidFill>
                            <a:schemeClr val="bg1"/>
                          </a:solidFill>
                          <a:effectLst/>
                          <a:latin typeface="Roboto" panose="02000000000000000000" pitchFamily="2" charset="0"/>
                          <a:ea typeface="Roboto" panose="02000000000000000000" pitchFamily="2" charset="0"/>
                        </a:rPr>
                        <a:t> </a:t>
                      </a:r>
                    </a:p>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Google sites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6350" cap="flat" cmpd="sng" algn="ctr">
                      <a:solidFill>
                        <a:srgbClr val="0079B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a:solidFill>
                            <a:srgbClr val="0000FF"/>
                          </a:solidFill>
                          <a:effectLst/>
                          <a:latin typeface="Roboto" panose="02000000000000000000" pitchFamily="2" charset="0"/>
                          <a:ea typeface="Roboto" panose="02000000000000000000" pitchFamily="2" charset="0"/>
                          <a:hlinkClick r:id="rId12">
                            <a:extLst>
                              <a:ext uri="{A12FA001-AC4F-418D-AE19-62706E023703}">
                                <ahyp:hlinkClr xmlns:ahyp="http://schemas.microsoft.com/office/drawing/2018/hyperlinkcolor" val="tx"/>
                              </a:ext>
                            </a:extLst>
                          </a:hlinkClick>
                        </a:rPr>
                        <a:t>Sites</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6350" cap="flat" cmpd="sng" algn="ctr">
                      <a:solidFill>
                        <a:srgbClr val="0079B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6350" cap="flat" cmpd="sng" algn="ctr">
                      <a:solidFill>
                        <a:srgbClr val="0079B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Google login required</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6350" cap="flat" cmpd="sng" algn="ctr">
                      <a:solidFill>
                        <a:srgbClr val="0079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540862"/>
                  </a:ext>
                </a:extLst>
              </a:tr>
              <a:tr h="11125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1536" marR="1536" marT="1536" marB="0" anchor="ctr">
                    <a:lnL w="12700" cmpd="sng">
                      <a:noFill/>
                    </a:lnL>
                    <a:lnR w="12700" cmpd="sng">
                      <a:noFill/>
                    </a:lnR>
                    <a:lnT w="6350" cap="flat" cmpd="sng" algn="ctr">
                      <a:solidFill>
                        <a:srgbClr val="0079BC"/>
                      </a:solidFill>
                      <a:prstDash val="solid"/>
                      <a:round/>
                      <a:headEnd type="none" w="med" len="med"/>
                      <a:tailEnd type="none" w="med" len="med"/>
                    </a:lnT>
                    <a:lnB w="6350" cap="flat" cmpd="sng" algn="ctr">
                      <a:solidFill>
                        <a:srgbClr val="0079B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Adobe Spark Page</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6350" cap="flat" cmpd="sng" algn="ctr">
                      <a:solidFill>
                        <a:srgbClr val="0079BC"/>
                      </a:solidFill>
                      <a:prstDash val="solid"/>
                      <a:round/>
                      <a:headEnd type="none" w="med" len="med"/>
                      <a:tailEnd type="none" w="med" len="med"/>
                    </a:lnT>
                    <a:lnB w="6350" cap="flat" cmpd="sng" algn="ctr">
                      <a:solidFill>
                        <a:srgbClr val="0079B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a:solidFill>
                            <a:srgbClr val="0000FF"/>
                          </a:solidFill>
                          <a:effectLst/>
                          <a:latin typeface="Roboto" panose="02000000000000000000" pitchFamily="2" charset="0"/>
                          <a:ea typeface="Roboto" panose="02000000000000000000" pitchFamily="2" charset="0"/>
                          <a:hlinkClick r:id="rId13">
                            <a:extLst>
                              <a:ext uri="{A12FA001-AC4F-418D-AE19-62706E023703}">
                                <ahyp:hlinkClr xmlns:ahyp="http://schemas.microsoft.com/office/drawing/2018/hyperlinkcolor" val="tx"/>
                              </a:ext>
                            </a:extLst>
                          </a:hlinkClick>
                        </a:rPr>
                        <a:t>Spark webpage</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6350" cap="flat" cmpd="sng" algn="ctr">
                      <a:solidFill>
                        <a:srgbClr val="0079BC"/>
                      </a:solidFill>
                      <a:prstDash val="solid"/>
                      <a:round/>
                      <a:headEnd type="none" w="med" len="med"/>
                      <a:tailEnd type="none" w="med" len="med"/>
                    </a:lnT>
                    <a:lnB w="6350" cap="flat" cmpd="sng" algn="ctr">
                      <a:solidFill>
                        <a:srgbClr val="0079B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6350" cap="flat" cmpd="sng" algn="ctr">
                      <a:solidFill>
                        <a:srgbClr val="0079BC"/>
                      </a:solidFill>
                      <a:prstDash val="solid"/>
                      <a:round/>
                      <a:headEnd type="none" w="med" len="med"/>
                      <a:tailEnd type="none" w="med" len="med"/>
                    </a:lnT>
                    <a:lnB w="6350" cap="flat" cmpd="sng" algn="ctr">
                      <a:solidFill>
                        <a:srgbClr val="0079B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Adobe account required</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6350" cap="flat" cmpd="sng" algn="ctr">
                      <a:solidFill>
                        <a:srgbClr val="0079BC"/>
                      </a:solidFill>
                      <a:prstDash val="solid"/>
                      <a:round/>
                      <a:headEnd type="none" w="med" len="med"/>
                      <a:tailEnd type="none" w="med" len="med"/>
                    </a:lnT>
                    <a:lnB w="6350" cap="flat" cmpd="sng" algn="ctr">
                      <a:solidFill>
                        <a:srgbClr val="0079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3810477"/>
                  </a:ext>
                </a:extLst>
              </a:tr>
              <a:tr h="11125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1536" marR="1536" marT="1536" marB="0" anchor="ctr">
                    <a:lnL w="12700" cmpd="sng">
                      <a:noFill/>
                    </a:lnL>
                    <a:lnR w="12700" cmpd="sng">
                      <a:noFill/>
                    </a:lnR>
                    <a:lnT w="6350" cap="flat" cmpd="sng" algn="ctr">
                      <a:solidFill>
                        <a:srgbClr val="0079BC"/>
                      </a:solidFill>
                      <a:prstDash val="solid"/>
                      <a:round/>
                      <a:headEnd type="none" w="med" len="med"/>
                      <a:tailEnd type="none" w="med" len="med"/>
                    </a:lnT>
                    <a:lnB w="6350" cap="flat" cmpd="sng" algn="ctr">
                      <a:solidFill>
                        <a:srgbClr val="0079B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Microsoft Sway</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6350" cap="flat" cmpd="sng" algn="ctr">
                      <a:solidFill>
                        <a:srgbClr val="0079BC"/>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sng" strike="noStrike">
                          <a:solidFill>
                            <a:srgbClr val="0000FF"/>
                          </a:solidFill>
                          <a:effectLst/>
                          <a:latin typeface="Roboto" panose="02000000000000000000" pitchFamily="2" charset="0"/>
                          <a:ea typeface="Roboto" panose="02000000000000000000" pitchFamily="2" charset="0"/>
                          <a:hlinkClick r:id="rId14">
                            <a:extLst>
                              <a:ext uri="{A12FA001-AC4F-418D-AE19-62706E023703}">
                                <ahyp:hlinkClr xmlns:ahyp="http://schemas.microsoft.com/office/drawing/2018/hyperlinkcolor" val="tx"/>
                              </a:ext>
                            </a:extLst>
                          </a:hlinkClick>
                        </a:rPr>
                        <a:t>Sway</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6350" cap="flat" cmpd="sng" algn="ctr">
                      <a:solidFill>
                        <a:srgbClr val="0079BC"/>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6350" cap="flat" cmpd="sng" algn="ctr">
                      <a:solidFill>
                        <a:srgbClr val="0079BC"/>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Office 365 account required</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6350" cap="flat" cmpd="sng" algn="ctr">
                      <a:solidFill>
                        <a:srgbClr val="0079BC"/>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6175626"/>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rPr>
                        <a:t>6.4</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Spreadsheets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Microsoft Excel</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15">
                            <a:extLst>
                              <a:ext uri="{A12FA001-AC4F-418D-AE19-62706E023703}">
                                <ahyp:hlinkClr xmlns:ahyp="http://schemas.microsoft.com/office/drawing/2018/hyperlinkcolor" val="tx"/>
                              </a:ext>
                            </a:extLst>
                          </a:hlinkClick>
                        </a:rPr>
                        <a:t>Excel</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Office 365 account required</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9599632"/>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rPr>
                        <a:t>6.5</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Variables in games</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Scratch software</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Scratch</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GB" sz="700" u="none" strike="noStrike">
                          <a:solidFill>
                            <a:schemeClr val="bg1"/>
                          </a:solidFill>
                          <a:effectLst/>
                          <a:latin typeface="Roboto" panose="02000000000000000000" pitchFamily="2" charset="0"/>
                          <a:ea typeface="Roboto" panose="02000000000000000000" pitchFamily="2" charset="0"/>
                        </a:rPr>
                        <a:t> </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928339"/>
                  </a:ext>
                </a:extLst>
              </a:tr>
              <a:tr h="1112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GB" sz="800" b="1" u="none" strike="noStrike">
                          <a:solidFill>
                            <a:schemeClr val="bg1"/>
                          </a:solidFill>
                          <a:effectLst/>
                          <a:latin typeface="ABeeZee" panose="02000000000000000000" pitchFamily="2" charset="0"/>
                        </a:rPr>
                        <a:t>6.6</a:t>
                      </a:r>
                      <a:endParaRPr lang="en-GB" sz="800" b="1" i="0" u="none" strike="noStrike">
                        <a:solidFill>
                          <a:schemeClr val="bg1"/>
                        </a:solidFill>
                        <a:effectLst/>
                        <a:latin typeface="ABeeZee" panose="02000000000000000000" pitchFamily="2" charset="0"/>
                      </a:endParaRPr>
                    </a:p>
                  </a:txBody>
                  <a:tcPr marL="1536" marR="1536" marT="1536" marB="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8A442">
                        <a:alpha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Sensing</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iPads,  Chromebooks or PC</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err="1">
                          <a:solidFill>
                            <a:srgbClr val="0000FF"/>
                          </a:solidFill>
                          <a:effectLst/>
                          <a:latin typeface="Roboto" panose="02000000000000000000" pitchFamily="2" charset="0"/>
                          <a:ea typeface="Roboto" panose="02000000000000000000" pitchFamily="2" charset="0"/>
                          <a:hlinkClick r:id="rId16">
                            <a:extLst>
                              <a:ext uri="{A12FA001-AC4F-418D-AE19-62706E023703}">
                                <ahyp:hlinkClr xmlns:ahyp="http://schemas.microsoft.com/office/drawing/2018/hyperlinkcolor" val="tx"/>
                              </a:ext>
                            </a:extLst>
                          </a:hlinkClick>
                        </a:rPr>
                        <a:t>Microbit</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Make Code</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sng" strike="noStrike">
                          <a:solidFill>
                            <a:srgbClr val="0000FF"/>
                          </a:solidFill>
                          <a:effectLst/>
                          <a:latin typeface="Roboto" panose="02000000000000000000" pitchFamily="2" charset="0"/>
                          <a:ea typeface="Roboto" panose="02000000000000000000" pitchFamily="2" charset="0"/>
                          <a:hlinkClick r:id="rId17">
                            <a:extLst>
                              <a:ext uri="{A12FA001-AC4F-418D-AE19-62706E023703}">
                                <ahyp:hlinkClr xmlns:ahyp="http://schemas.microsoft.com/office/drawing/2018/hyperlinkcolor" val="tx"/>
                              </a:ext>
                            </a:extLst>
                          </a:hlinkClick>
                        </a:rPr>
                        <a:t>Make Code Editor</a:t>
                      </a:r>
                      <a:endParaRPr lang="en-GB" sz="700" b="0" i="0" u="sng" strike="noStrike">
                        <a:solidFill>
                          <a:srgbClr val="0000FF"/>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GB" sz="700" u="none" strike="noStrike">
                          <a:solidFill>
                            <a:schemeClr val="bg1"/>
                          </a:solidFill>
                          <a:effectLst/>
                          <a:latin typeface="Roboto" panose="02000000000000000000" pitchFamily="2" charset="0"/>
                          <a:ea typeface="Roboto" panose="02000000000000000000" pitchFamily="2" charset="0"/>
                        </a:rPr>
                        <a:t>£  250.00</a:t>
                      </a:r>
                      <a:endParaRPr lang="en-GB"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700" u="none" strike="noStrike">
                          <a:solidFill>
                            <a:schemeClr val="bg1"/>
                          </a:solidFill>
                          <a:effectLst/>
                          <a:latin typeface="Roboto" panose="02000000000000000000" pitchFamily="2" charset="0"/>
                          <a:ea typeface="Roboto" panose="02000000000000000000" pitchFamily="2" charset="0"/>
                        </a:rPr>
                        <a:t>Based on 15 No starter kits</a:t>
                      </a:r>
                      <a:endParaRPr lang="en-US" sz="700" b="0" i="0" u="none" strike="noStrike">
                        <a:solidFill>
                          <a:schemeClr val="bg1"/>
                        </a:solidFill>
                        <a:effectLst/>
                        <a:latin typeface="Roboto" panose="02000000000000000000" pitchFamily="2" charset="0"/>
                        <a:ea typeface="Roboto" panose="02000000000000000000" pitchFamily="2" charset="0"/>
                      </a:endParaRPr>
                    </a:p>
                  </a:txBody>
                  <a:tcPr marL="14400" marR="14400" marT="14400" marB="14400" anchor="ctr">
                    <a:lnL w="12700" cmpd="sng">
                      <a:noFill/>
                    </a:lnL>
                    <a:lnR w="12700" cmpd="sng">
                      <a:noFill/>
                    </a:lnR>
                    <a:lnT w="12700" cap="flat" cmpd="sng" algn="ctr">
                      <a:solidFill>
                        <a:schemeClr val="tx2">
                          <a:lumMod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9851317"/>
                  </a:ext>
                </a:extLst>
              </a:tr>
            </a:tbl>
          </a:graphicData>
        </a:graphic>
      </p:graphicFrame>
      <p:sp>
        <p:nvSpPr>
          <p:cNvPr id="2" name="Text Placeholder 1">
            <a:extLst>
              <a:ext uri="{FF2B5EF4-FFF2-40B4-BE49-F238E27FC236}">
                <a16:creationId xmlns:a16="http://schemas.microsoft.com/office/drawing/2014/main" id="{879E5665-35F1-526D-758D-3184C7A18DCC}"/>
              </a:ext>
            </a:extLst>
          </p:cNvPr>
          <p:cNvSpPr>
            <a:spLocks noGrp="1"/>
          </p:cNvSpPr>
          <p:nvPr>
            <p:ph type="body" sz="quarter" idx="10"/>
          </p:nvPr>
        </p:nvSpPr>
        <p:spPr/>
        <p:txBody>
          <a:bodyPr/>
          <a:lstStyle/>
          <a:p>
            <a:r>
              <a:rPr lang="en-GB"/>
              <a:t>Resources required for Teach Computing</a:t>
            </a:r>
          </a:p>
        </p:txBody>
      </p:sp>
      <p:sp>
        <p:nvSpPr>
          <p:cNvPr id="8" name="Rectangle: Rounded Corners 7">
            <a:extLst>
              <a:ext uri="{FF2B5EF4-FFF2-40B4-BE49-F238E27FC236}">
                <a16:creationId xmlns:a16="http://schemas.microsoft.com/office/drawing/2014/main" id="{D27B891B-336B-3C45-B2E8-F573F008CEE5}"/>
              </a:ext>
            </a:extLst>
          </p:cNvPr>
          <p:cNvSpPr/>
          <p:nvPr/>
        </p:nvSpPr>
        <p:spPr>
          <a:xfrm>
            <a:off x="388861" y="4632121"/>
            <a:ext cx="8815284" cy="1077799"/>
          </a:xfrm>
          <a:prstGeom prst="roundRect">
            <a:avLst/>
          </a:prstGeom>
          <a:solidFill>
            <a:srgbClr val="88A442"/>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400" b="0" i="0" u="none" strike="noStrike" kern="0" cap="none" spc="0" normalizeH="0" baseline="0" noProof="0">
                <a:ln>
                  <a:noFill/>
                </a:ln>
                <a:effectLst/>
                <a:uLnTx/>
                <a:uFillTx/>
                <a:latin typeface="ABeeZee" panose="02000000000000000000" pitchFamily="2" charset="0"/>
              </a:rPr>
              <a:t>Estimated cost for a 1-form entry primary school to buy all necessary resources listed here:</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400" b="1" i="0" u="none" strike="noStrike" kern="0" cap="none" spc="0" normalizeH="0" baseline="0" noProof="0">
              <a:ln>
                <a:noFill/>
              </a:ln>
              <a:effectLst/>
              <a:uLnTx/>
              <a:uFillTx/>
              <a:latin typeface="ABeeZee" panose="02000000000000000000" pitchFamily="2"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ABeeZee" panose="02000000000000000000" pitchFamily="2" charset="0"/>
              </a:rPr>
              <a:t>£ 2,605.00</a:t>
            </a:r>
          </a:p>
        </p:txBody>
      </p:sp>
    </p:spTree>
    <p:extLst>
      <p:ext uri="{BB962C8B-B14F-4D97-AF65-F5344CB8AC3E}">
        <p14:creationId xmlns:p14="http://schemas.microsoft.com/office/powerpoint/2010/main" val="225020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6EB34-6CF8-2855-E816-3E5A01D3CDE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1F4F9B4-7745-C2E6-C5D2-265BFD448D10}"/>
              </a:ext>
            </a:extLst>
          </p:cNvPr>
          <p:cNvSpPr>
            <a:spLocks noGrp="1"/>
          </p:cNvSpPr>
          <p:nvPr>
            <p:ph type="body" sz="quarter" idx="10"/>
          </p:nvPr>
        </p:nvSpPr>
        <p:spPr/>
        <p:txBody>
          <a:bodyPr/>
          <a:lstStyle/>
          <a:p>
            <a:r>
              <a:rPr lang="en-GB"/>
              <a:t>Primary Computing &amp; e-Safety</a:t>
            </a:r>
          </a:p>
        </p:txBody>
      </p:sp>
      <p:sp>
        <p:nvSpPr>
          <p:cNvPr id="4" name="TextBox 3">
            <a:extLst>
              <a:ext uri="{FF2B5EF4-FFF2-40B4-BE49-F238E27FC236}">
                <a16:creationId xmlns:a16="http://schemas.microsoft.com/office/drawing/2014/main" id="{F91D13C4-DFDF-C0CA-DE89-77DF1A0E1771}"/>
              </a:ext>
            </a:extLst>
          </p:cNvPr>
          <p:cNvSpPr txBox="1"/>
          <p:nvPr/>
        </p:nvSpPr>
        <p:spPr>
          <a:xfrm>
            <a:off x="203201" y="1242738"/>
            <a:ext cx="9207129" cy="3449919"/>
          </a:xfrm>
          <a:prstGeom prst="rect">
            <a:avLst/>
          </a:prstGeom>
          <a:noFill/>
        </p:spPr>
        <p:txBody>
          <a:bodyPr wrap="square" rtlCol="0">
            <a:spAutoFit/>
          </a:bodyPr>
          <a:lstStyle/>
          <a:p>
            <a:pPr algn="ctr">
              <a:lnSpc>
                <a:spcPct val="107000"/>
              </a:lnSpc>
              <a:spcAft>
                <a:spcPts val="800"/>
              </a:spcAft>
            </a:pPr>
            <a:r>
              <a:rPr lang="en-US" sz="1400" dirty="0">
                <a:solidFill>
                  <a:srgbClr val="92D050"/>
                </a:solidFill>
                <a:effectLst/>
                <a:ea typeface="Calibri" panose="020F0502020204030204" pitchFamily="34" charset="0"/>
                <a:cs typeface="Times New Roman" panose="02020603050405020304" pitchFamily="18" charset="0"/>
              </a:rPr>
              <a:t>National Curriculum Subject content Subject content KS1 (Years 1 and 2)</a:t>
            </a:r>
          </a:p>
          <a:p>
            <a:pPr algn="ctr">
              <a:lnSpc>
                <a:spcPct val="107000"/>
              </a:lnSpc>
              <a:spcAft>
                <a:spcPts val="800"/>
              </a:spcAft>
            </a:pPr>
            <a:r>
              <a:rPr lang="en-GB" sz="14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Pupils should be taught to:</a:t>
            </a:r>
            <a:endParaRPr lang="en-GB"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understand what algorithms are, how they are implemented as programs on digital devices, and that programs execute by following precise and unambiguous instructions</a:t>
            </a:r>
            <a:endParaRPr lang="en-GB" sz="12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create and debug simple programs</a:t>
            </a:r>
            <a:endParaRPr lang="en-GB" sz="12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use logical reasoning to predict the behaviour of simple programs</a:t>
            </a:r>
            <a:endParaRPr lang="en-GB" sz="12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use technology purposefully to create, organise, store, manipulate and retrieve digital content</a:t>
            </a:r>
            <a:endParaRPr lang="en-GB" sz="12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recognise common uses of information technology beyond school</a:t>
            </a:r>
            <a:endParaRPr lang="en-GB" sz="12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use technology safely and respectfully, keeping personal information private; identify where to go for help and support when they have concerns about content or contact on the internet or other online technologies</a:t>
            </a:r>
            <a:endParaRPr lang="en-GB" sz="12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500"/>
              </a:spcBef>
              <a:spcAft>
                <a:spcPts val="1500"/>
              </a:spcAft>
              <a:buFont typeface="Symbol" panose="05050102010706020507" pitchFamily="18" charset="2"/>
              <a:buChar char=""/>
            </a:pPr>
            <a:endParaRPr lang="en-GB" sz="12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400" dirty="0">
              <a:solidFill>
                <a:srgbClr val="92D05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863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E3F98-21A4-EF7A-01C4-F535C91BE42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CAFAA9E-497C-CC73-B2B1-6552E6AC6028}"/>
              </a:ext>
            </a:extLst>
          </p:cNvPr>
          <p:cNvSpPr>
            <a:spLocks noGrp="1"/>
          </p:cNvSpPr>
          <p:nvPr>
            <p:ph type="body" sz="quarter" idx="10"/>
          </p:nvPr>
        </p:nvSpPr>
        <p:spPr/>
        <p:txBody>
          <a:bodyPr/>
          <a:lstStyle/>
          <a:p>
            <a:r>
              <a:rPr lang="en-GB"/>
              <a:t>Primary Computing &amp; e-Safety</a:t>
            </a:r>
          </a:p>
        </p:txBody>
      </p:sp>
      <p:sp>
        <p:nvSpPr>
          <p:cNvPr id="4" name="TextBox 3">
            <a:extLst>
              <a:ext uri="{FF2B5EF4-FFF2-40B4-BE49-F238E27FC236}">
                <a16:creationId xmlns:a16="http://schemas.microsoft.com/office/drawing/2014/main" id="{A1B905AE-D0EA-0CB4-F3A5-38E60B54610B}"/>
              </a:ext>
            </a:extLst>
          </p:cNvPr>
          <p:cNvSpPr txBox="1"/>
          <p:nvPr/>
        </p:nvSpPr>
        <p:spPr>
          <a:xfrm>
            <a:off x="203201" y="1242738"/>
            <a:ext cx="9207129" cy="5147435"/>
          </a:xfrm>
          <a:prstGeom prst="rect">
            <a:avLst/>
          </a:prstGeom>
          <a:noFill/>
        </p:spPr>
        <p:txBody>
          <a:bodyPr wrap="square" rtlCol="0">
            <a:spAutoFit/>
          </a:bodyPr>
          <a:lstStyle/>
          <a:p>
            <a:pPr algn="ctr">
              <a:lnSpc>
                <a:spcPct val="107000"/>
              </a:lnSpc>
              <a:spcAft>
                <a:spcPts val="800"/>
              </a:spcAft>
            </a:pPr>
            <a:r>
              <a:rPr lang="en-US" sz="1400" dirty="0">
                <a:solidFill>
                  <a:srgbClr val="92D050"/>
                </a:solidFill>
                <a:effectLst/>
                <a:ea typeface="Calibri" panose="020F0502020204030204" pitchFamily="34" charset="0"/>
                <a:cs typeface="Times New Roman" panose="02020603050405020304" pitchFamily="18" charset="0"/>
              </a:rPr>
              <a:t>National Curriculum Subject content Subject content KS2 (Years 3, 4, 5 and 6)</a:t>
            </a:r>
          </a:p>
          <a:p>
            <a:pPr algn="ctr">
              <a:lnSpc>
                <a:spcPct val="107000"/>
              </a:lnSpc>
              <a:spcAft>
                <a:spcPts val="800"/>
              </a:spcAft>
            </a:pPr>
            <a:r>
              <a:rPr lang="en-GB" sz="14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Pupils should be taught to:</a:t>
            </a:r>
            <a:endParaRPr lang="en-GB"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4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design, write and debug programs that accomplish specific goals, including controlling or simulating physical systems; solve problems by decomposing them into smaller parts</a:t>
            </a:r>
            <a:endParaRPr lang="en-GB"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4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use sequence, selection, and repetition in programs; work with variables and various forms of input and output</a:t>
            </a:r>
            <a:endParaRPr lang="en-GB"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4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use logical reasoning to explain how some simple algorithms work and to detect and correct errors in algorithms and programs</a:t>
            </a:r>
            <a:endParaRPr lang="en-GB"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4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understand computer networks, including the internet; how they can provide multiple services, such as the World Wide Web, and the opportunities they offer for communication and collaboration</a:t>
            </a:r>
            <a:endParaRPr lang="en-GB"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4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use search technologies effectively, appreciate how results are selected and ranked, and be discerning in evaluating digital content</a:t>
            </a:r>
            <a:endParaRPr lang="en-GB"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4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select, use and combine a variety of software (including internet services) on a range of digital devices to design and create a range of programs, systems and content that accomplish given goals, including collecting, analysing, evaluating and presenting data and information</a:t>
            </a:r>
            <a:endParaRPr lang="en-GB"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4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use technology safely, respectfully and responsibly; recognise acceptable/unacceptable behaviour; identify a range of ways to report concerns about content and contact</a:t>
            </a:r>
            <a:endParaRPr lang="en-GB"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500"/>
              </a:spcBef>
              <a:spcAft>
                <a:spcPts val="1500"/>
              </a:spcAft>
              <a:buFont typeface="Symbol" panose="05050102010706020507" pitchFamily="18" charset="2"/>
              <a:buChar char=""/>
            </a:pPr>
            <a:endParaRPr lang="en-GB" sz="12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400" dirty="0">
              <a:solidFill>
                <a:srgbClr val="92D05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710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72397-82A0-4476-A21A-DC7DC7FFCC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FB886A4-4C2F-E798-FB89-9ADE879F33AD}"/>
              </a:ext>
            </a:extLst>
          </p:cNvPr>
          <p:cNvSpPr>
            <a:spLocks noGrp="1"/>
          </p:cNvSpPr>
          <p:nvPr>
            <p:ph type="body" sz="quarter" idx="10"/>
          </p:nvPr>
        </p:nvSpPr>
        <p:spPr/>
        <p:txBody>
          <a:bodyPr/>
          <a:lstStyle/>
          <a:p>
            <a:r>
              <a:rPr lang="en-GB"/>
              <a:t>Primary Computing &amp; e-Safety</a:t>
            </a:r>
          </a:p>
        </p:txBody>
      </p:sp>
      <p:sp>
        <p:nvSpPr>
          <p:cNvPr id="4" name="TextBox 3">
            <a:extLst>
              <a:ext uri="{FF2B5EF4-FFF2-40B4-BE49-F238E27FC236}">
                <a16:creationId xmlns:a16="http://schemas.microsoft.com/office/drawing/2014/main" id="{88D85646-4F17-0E9E-3E45-899DB03BFA83}"/>
              </a:ext>
            </a:extLst>
          </p:cNvPr>
          <p:cNvSpPr txBox="1"/>
          <p:nvPr/>
        </p:nvSpPr>
        <p:spPr>
          <a:xfrm>
            <a:off x="283100" y="923142"/>
            <a:ext cx="9207129" cy="5415265"/>
          </a:xfrm>
          <a:prstGeom prst="rect">
            <a:avLst/>
          </a:prstGeom>
          <a:noFill/>
        </p:spPr>
        <p:txBody>
          <a:bodyPr wrap="square" rtlCol="0">
            <a:spAutoFit/>
          </a:bodyPr>
          <a:lstStyle/>
          <a:p>
            <a:pPr algn="ctr">
              <a:lnSpc>
                <a:spcPct val="107000"/>
              </a:lnSpc>
              <a:spcAft>
                <a:spcPts val="800"/>
              </a:spcAft>
            </a:pPr>
            <a:r>
              <a:rPr lang="en-US" sz="1400" dirty="0">
                <a:solidFill>
                  <a:srgbClr val="92D050"/>
                </a:solidFill>
                <a:effectLst/>
                <a:ea typeface="Calibri" panose="020F0502020204030204" pitchFamily="34" charset="0"/>
                <a:cs typeface="Times New Roman" panose="02020603050405020304" pitchFamily="18" charset="0"/>
              </a:rPr>
              <a:t>National Curriculum Subject content Subject content KS3</a:t>
            </a:r>
          </a:p>
          <a:p>
            <a:pPr algn="ctr">
              <a:lnSpc>
                <a:spcPct val="107000"/>
              </a:lnSpc>
              <a:spcAft>
                <a:spcPts val="800"/>
              </a:spcAft>
            </a:pPr>
            <a:r>
              <a:rPr lang="en-GB" sz="14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Pupils should be taught to:</a:t>
            </a:r>
            <a:endParaRPr lang="en-GB"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US"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design, use and evaluate computational abstractions that model the state and behaviour of real-world problems and physical systems </a:t>
            </a:r>
          </a:p>
          <a:p>
            <a:pPr marL="342900" lvl="0" indent="-342900">
              <a:lnSpc>
                <a:spcPct val="107000"/>
              </a:lnSpc>
              <a:spcAft>
                <a:spcPts val="375"/>
              </a:spcAft>
              <a:buSzPts val="1000"/>
              <a:buFont typeface="Symbol" panose="05050102010706020507" pitchFamily="18" charset="2"/>
              <a:buChar char=""/>
              <a:tabLst>
                <a:tab pos="457200" algn="l"/>
              </a:tabLst>
            </a:pPr>
            <a:r>
              <a:rPr lang="en-US"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	understand several key algorithms that reflect computational thinking [for example, ones for sorting and searching]; use logical reasoning to compare the utility of alternative algorithms for the same problem </a:t>
            </a:r>
          </a:p>
          <a:p>
            <a:pPr marL="342900" lvl="0" indent="-342900">
              <a:lnSpc>
                <a:spcPct val="107000"/>
              </a:lnSpc>
              <a:spcAft>
                <a:spcPts val="375"/>
              </a:spcAft>
              <a:buSzPts val="1000"/>
              <a:buFont typeface="Symbol" panose="05050102010706020507" pitchFamily="18" charset="2"/>
              <a:buChar char=""/>
              <a:tabLst>
                <a:tab pos="457200" algn="l"/>
              </a:tabLst>
            </a:pPr>
            <a:r>
              <a:rPr lang="en-US"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	use two or more programming languages, at least one of which is textual, to solve a variety of computational problems; make appropriate use of data structures [for example, lists, tables or arrays]; design and develop modular programs that use procedures or functions </a:t>
            </a:r>
          </a:p>
          <a:p>
            <a:pPr marL="342900" lvl="0" indent="-342900">
              <a:lnSpc>
                <a:spcPct val="107000"/>
              </a:lnSpc>
              <a:spcAft>
                <a:spcPts val="375"/>
              </a:spcAft>
              <a:buSzPts val="1000"/>
              <a:buFont typeface="Symbol" panose="05050102010706020507" pitchFamily="18" charset="2"/>
              <a:buChar char=""/>
              <a:tabLst>
                <a:tab pos="457200" algn="l"/>
              </a:tabLst>
            </a:pPr>
            <a:r>
              <a:rPr lang="en-US"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	understand simple Boolean logic [for example, AND, OR and NOT] and some of its uses in circuits and programming; understand how numbers can be represented in binary, and be able to carry out simple operations on binary numbers [for example, binary addition, and conversion between binary and decimal] </a:t>
            </a:r>
          </a:p>
          <a:p>
            <a:pPr marL="342900" lvl="0" indent="-342900">
              <a:lnSpc>
                <a:spcPct val="107000"/>
              </a:lnSpc>
              <a:spcAft>
                <a:spcPts val="375"/>
              </a:spcAft>
              <a:buSzPts val="1000"/>
              <a:buFont typeface="Symbol" panose="05050102010706020507" pitchFamily="18" charset="2"/>
              <a:buChar char=""/>
              <a:tabLst>
                <a:tab pos="457200" algn="l"/>
              </a:tabLst>
            </a:pPr>
            <a:r>
              <a:rPr lang="en-US"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	 understand the hardware and software components that make up computer systems, and how they communicate with one another and with other systems </a:t>
            </a:r>
          </a:p>
          <a:p>
            <a:pPr marL="342900" lvl="0" indent="-342900">
              <a:lnSpc>
                <a:spcPct val="107000"/>
              </a:lnSpc>
              <a:spcAft>
                <a:spcPts val="375"/>
              </a:spcAft>
              <a:buSzPts val="1000"/>
              <a:buFont typeface="Symbol" panose="05050102010706020507" pitchFamily="18" charset="2"/>
              <a:buChar char=""/>
              <a:tabLst>
                <a:tab pos="457200" algn="l"/>
              </a:tabLst>
            </a:pPr>
            <a:r>
              <a:rPr lang="en-US"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	 understand how instructions are stored and executed within a computer system; understand how data of various types (including text, sounds and pictures) can be represented and manipulated digitally, in the form of binary digits </a:t>
            </a:r>
          </a:p>
          <a:p>
            <a:pPr marL="342900" lvl="0" indent="-342900">
              <a:lnSpc>
                <a:spcPct val="107000"/>
              </a:lnSpc>
              <a:spcAft>
                <a:spcPts val="375"/>
              </a:spcAft>
              <a:buSzPts val="1000"/>
              <a:buFont typeface="Symbol" panose="05050102010706020507" pitchFamily="18" charset="2"/>
              <a:buChar char=""/>
              <a:tabLst>
                <a:tab pos="457200" algn="l"/>
              </a:tabLst>
            </a:pPr>
            <a:r>
              <a:rPr lang="en-US"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	 undertake creative projects that involve selecting, using, and combining multiple applications, preferably across a range of devices, to achieve challenging goals, including collecting and </a:t>
            </a:r>
            <a:r>
              <a:rPr lang="en-US" sz="1200" dirty="0" err="1">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analysing</a:t>
            </a:r>
            <a:r>
              <a:rPr lang="en-US"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 data and meeting the needs of known users </a:t>
            </a:r>
          </a:p>
          <a:p>
            <a:pPr marL="342900" lvl="0" indent="-342900">
              <a:lnSpc>
                <a:spcPct val="107000"/>
              </a:lnSpc>
              <a:spcAft>
                <a:spcPts val="375"/>
              </a:spcAft>
              <a:buSzPts val="1000"/>
              <a:buFont typeface="Symbol" panose="05050102010706020507" pitchFamily="18" charset="2"/>
              <a:buChar char=""/>
              <a:tabLst>
                <a:tab pos="457200" algn="l"/>
              </a:tabLst>
            </a:pPr>
            <a:r>
              <a:rPr lang="en-US"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	create, re-use, revise and re-purpose digital artefacts for a given audience, with attention to trustworthiness, design and usability </a:t>
            </a:r>
          </a:p>
          <a:p>
            <a:pPr marL="342900" lvl="0" indent="-342900">
              <a:lnSpc>
                <a:spcPct val="107000"/>
              </a:lnSpc>
              <a:spcAft>
                <a:spcPts val="375"/>
              </a:spcAft>
              <a:buSzPts val="1000"/>
              <a:buFont typeface="Symbol" panose="05050102010706020507" pitchFamily="18" charset="2"/>
              <a:buChar char=""/>
              <a:tabLst>
                <a:tab pos="457200" algn="l"/>
              </a:tabLst>
            </a:pPr>
            <a:r>
              <a:rPr lang="en-US"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	understand a range of ways to use technology safely, respectfully, responsibly and securely, including protecting their online identity and privacy; </a:t>
            </a:r>
            <a:r>
              <a:rPr lang="en-US" sz="1200" dirty="0" err="1">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recognise</a:t>
            </a:r>
            <a:r>
              <a:rPr lang="en-US" sz="12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 inappropriate content, contact and conduct and know how to report concerns</a:t>
            </a:r>
            <a:r>
              <a:rPr lang="en-US" sz="1400"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lvl="0" indent="-342900">
              <a:lnSpc>
                <a:spcPct val="107000"/>
              </a:lnSpc>
              <a:spcBef>
                <a:spcPts val="1500"/>
              </a:spcBef>
              <a:spcAft>
                <a:spcPts val="1500"/>
              </a:spcAft>
              <a:buFont typeface="Symbol" panose="05050102010706020507" pitchFamily="18" charset="2"/>
              <a:buChar char=""/>
            </a:pPr>
            <a:endParaRPr lang="en-GB" sz="12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400" dirty="0">
              <a:solidFill>
                <a:srgbClr val="92D05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750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7724F-6024-8AC4-C7FD-B42D78AB788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A94A5A9-9F3F-97E0-ECE7-FC6BD2C57019}"/>
              </a:ext>
            </a:extLst>
          </p:cNvPr>
          <p:cNvSpPr>
            <a:spLocks noGrp="1"/>
          </p:cNvSpPr>
          <p:nvPr>
            <p:ph type="body" sz="quarter" idx="10"/>
          </p:nvPr>
        </p:nvSpPr>
        <p:spPr/>
        <p:txBody>
          <a:bodyPr/>
          <a:lstStyle/>
          <a:p>
            <a:r>
              <a:rPr lang="en-GB"/>
              <a:t>Primary Computing &amp; e-Safety</a:t>
            </a:r>
          </a:p>
        </p:txBody>
      </p:sp>
      <p:sp>
        <p:nvSpPr>
          <p:cNvPr id="7" name="Content Placeholder 2">
            <a:extLst>
              <a:ext uri="{FF2B5EF4-FFF2-40B4-BE49-F238E27FC236}">
                <a16:creationId xmlns:a16="http://schemas.microsoft.com/office/drawing/2014/main" id="{58C2984E-04B0-801E-0DB9-73C54C8D4C33}"/>
              </a:ext>
            </a:extLst>
          </p:cNvPr>
          <p:cNvSpPr txBox="1">
            <a:spLocks/>
          </p:cNvSpPr>
          <p:nvPr/>
        </p:nvSpPr>
        <p:spPr>
          <a:xfrm>
            <a:off x="404550" y="1067269"/>
            <a:ext cx="8280152" cy="49110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400" dirty="0">
                <a:solidFill>
                  <a:schemeClr val="bg1"/>
                </a:solidFill>
                <a:latin typeface="Roboto" panose="02000000000000000000" pitchFamily="2" charset="0"/>
                <a:ea typeface="Roboto" panose="02000000000000000000" pitchFamily="2" charset="0"/>
              </a:rPr>
              <a:t>This document is built upon:</a:t>
            </a:r>
          </a:p>
          <a:p>
            <a:pPr marL="180000" indent="-180000">
              <a:spcBef>
                <a:spcPts val="0"/>
              </a:spcBef>
              <a:spcAft>
                <a:spcPts val="600"/>
              </a:spcAft>
            </a:pPr>
            <a:r>
              <a:rPr lang="en-US" sz="1400" b="1" dirty="0">
                <a:solidFill>
                  <a:schemeClr val="bg1"/>
                </a:solidFill>
                <a:latin typeface="Roboto" panose="02000000000000000000" pitchFamily="2" charset="0"/>
                <a:ea typeface="Roboto" panose="02000000000000000000" pitchFamily="2" charset="0"/>
              </a:rPr>
              <a:t>Computing: </a:t>
            </a:r>
            <a:r>
              <a:rPr lang="en-US" sz="1400" dirty="0">
                <a:solidFill>
                  <a:schemeClr val="bg1"/>
                </a:solidFill>
                <a:latin typeface="Roboto" panose="02000000000000000000" pitchFamily="2" charset="0"/>
                <a:ea typeface="Roboto" panose="02000000000000000000" pitchFamily="2" charset="0"/>
              </a:rPr>
              <a:t>The </a:t>
            </a:r>
            <a:r>
              <a:rPr lang="en-US" sz="1400" dirty="0">
                <a:solidFill>
                  <a:srgbClr val="0000FF"/>
                </a:solidFill>
                <a:latin typeface="Roboto" panose="02000000000000000000" pitchFamily="2" charset="0"/>
                <a:ea typeface="Roboto" panose="02000000000000000000" pitchFamily="2" charset="0"/>
              </a:rPr>
              <a:t>‘</a:t>
            </a:r>
            <a:r>
              <a:rPr lang="en-US" sz="1400" dirty="0">
                <a:solidFill>
                  <a:srgbClr val="0000FF"/>
                </a:solidFill>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Teach Computing</a:t>
            </a:r>
            <a:r>
              <a:rPr lang="en-US" sz="1400" dirty="0">
                <a:solidFill>
                  <a:srgbClr val="0000FF"/>
                </a:solidFill>
                <a:latin typeface="Roboto" panose="02000000000000000000" pitchFamily="2" charset="0"/>
                <a:ea typeface="Roboto" panose="02000000000000000000" pitchFamily="2" charset="0"/>
              </a:rPr>
              <a:t>’ </a:t>
            </a:r>
            <a:r>
              <a:rPr lang="en-US" sz="1400" dirty="0">
                <a:solidFill>
                  <a:schemeClr val="bg1"/>
                </a:solidFill>
                <a:latin typeface="Roboto" panose="02000000000000000000" pitchFamily="2" charset="0"/>
                <a:ea typeface="Roboto" panose="02000000000000000000" pitchFamily="2" charset="0"/>
              </a:rPr>
              <a:t>Curriculum</a:t>
            </a:r>
          </a:p>
          <a:p>
            <a:pPr marL="180000" indent="-180000">
              <a:spcBef>
                <a:spcPts val="0"/>
              </a:spcBef>
              <a:spcAft>
                <a:spcPts val="600"/>
              </a:spcAft>
            </a:pPr>
            <a:r>
              <a:rPr lang="en-US" sz="1400" b="1" dirty="0">
                <a:solidFill>
                  <a:schemeClr val="bg1"/>
                </a:solidFill>
                <a:latin typeface="Roboto" panose="02000000000000000000" pitchFamily="2" charset="0"/>
                <a:ea typeface="Roboto" panose="02000000000000000000" pitchFamily="2" charset="0"/>
              </a:rPr>
              <a:t>E-Safety: </a:t>
            </a:r>
            <a:r>
              <a:rPr lang="en-US" sz="1400" dirty="0">
                <a:solidFill>
                  <a:schemeClr val="bg1"/>
                </a:solidFill>
                <a:latin typeface="Roboto" panose="02000000000000000000" pitchFamily="2" charset="0"/>
                <a:ea typeface="Roboto" panose="02000000000000000000" pitchFamily="2" charset="0"/>
              </a:rPr>
              <a:t>Education for a Connected World and </a:t>
            </a:r>
            <a:r>
              <a:rPr lang="en-US" sz="1400" dirty="0">
                <a:solidFill>
                  <a:srgbClr val="0000FF"/>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Project Evolve</a:t>
            </a:r>
            <a:r>
              <a:rPr lang="en-US" sz="1400" dirty="0">
                <a:solidFill>
                  <a:schemeClr val="bg1"/>
                </a:solidFill>
                <a:latin typeface="Roboto" panose="02000000000000000000" pitchFamily="2" charset="0"/>
                <a:ea typeface="Roboto" panose="02000000000000000000" pitchFamily="2" charset="0"/>
              </a:rPr>
              <a:t>, </a:t>
            </a:r>
            <a:endParaRPr lang="en-US" sz="1200" i="1" dirty="0">
              <a:solidFill>
                <a:schemeClr val="bg1"/>
              </a:solidFill>
              <a:latin typeface="Roboto" panose="02000000000000000000" pitchFamily="2" charset="0"/>
              <a:ea typeface="Roboto" panose="02000000000000000000" pitchFamily="2" charset="0"/>
            </a:endParaRPr>
          </a:p>
          <a:p>
            <a:pPr marL="0" indent="0">
              <a:spcBef>
                <a:spcPts val="0"/>
              </a:spcBef>
              <a:spcAft>
                <a:spcPts val="1200"/>
              </a:spcAft>
              <a:buFont typeface="Arial" panose="020B0604020202020204" pitchFamily="34" charset="0"/>
              <a:buNone/>
            </a:pPr>
            <a:r>
              <a:rPr lang="en-US" sz="1200" b="1" dirty="0">
                <a:solidFill>
                  <a:schemeClr val="bg1"/>
                </a:solidFill>
                <a:latin typeface="Roboto" panose="02000000000000000000" pitchFamily="2" charset="0"/>
                <a:ea typeface="Roboto" panose="02000000000000000000" pitchFamily="2" charset="0"/>
              </a:rPr>
              <a:t>The document includes:</a:t>
            </a:r>
          </a:p>
          <a:p>
            <a:pPr marL="180000" indent="-180000">
              <a:spcBef>
                <a:spcPts val="0"/>
              </a:spcBef>
              <a:spcAft>
                <a:spcPts val="600"/>
              </a:spcAft>
            </a:pPr>
            <a:r>
              <a:rPr lang="en-US" sz="1200" dirty="0">
                <a:solidFill>
                  <a:srgbClr val="0000FF"/>
                </a:solidFill>
                <a:latin typeface="Roboto" panose="02000000000000000000" pitchFamily="2" charset="0"/>
                <a:ea typeface="Roboto" panose="02000000000000000000" pitchFamily="2" charset="0"/>
                <a:hlinkClick r:id="rId4" action="ppaction://hlinksldjump">
                  <a:extLst>
                    <a:ext uri="{A12FA001-AC4F-418D-AE19-62706E023703}">
                      <ahyp:hlinkClr xmlns:ahyp="http://schemas.microsoft.com/office/drawing/2018/hyperlinkcolor" val="tx"/>
                    </a:ext>
                  </a:extLst>
                </a:hlinkClick>
              </a:rPr>
              <a:t>Overview</a:t>
            </a:r>
            <a:endParaRPr lang="en-US" sz="1200" dirty="0">
              <a:solidFill>
                <a:srgbClr val="0000FF"/>
              </a:solidFill>
              <a:latin typeface="Roboto" panose="02000000000000000000" pitchFamily="2" charset="0"/>
              <a:ea typeface="Roboto" panose="02000000000000000000" pitchFamily="2" charset="0"/>
            </a:endParaRPr>
          </a:p>
          <a:p>
            <a:pPr marL="180000" indent="-180000">
              <a:spcBef>
                <a:spcPts val="0"/>
              </a:spcBef>
              <a:spcAft>
                <a:spcPts val="600"/>
              </a:spcAft>
            </a:pPr>
            <a:r>
              <a:rPr lang="en-US" sz="1200" dirty="0">
                <a:solidFill>
                  <a:srgbClr val="0000FF"/>
                </a:solidFill>
                <a:latin typeface="Roboto" panose="02000000000000000000" pitchFamily="2" charset="0"/>
                <a:ea typeface="Roboto" panose="02000000000000000000" pitchFamily="2" charset="0"/>
                <a:hlinkClick r:id="rId5" action="ppaction://hlinksldjump">
                  <a:extLst>
                    <a:ext uri="{A12FA001-AC4F-418D-AE19-62706E023703}">
                      <ahyp:hlinkClr xmlns:ahyp="http://schemas.microsoft.com/office/drawing/2018/hyperlinkcolor" val="tx"/>
                    </a:ext>
                  </a:extLst>
                </a:hlinkClick>
              </a:rPr>
              <a:t>EYFS</a:t>
            </a:r>
            <a:r>
              <a:rPr lang="en-US" sz="1200" dirty="0">
                <a:solidFill>
                  <a:srgbClr val="0000FF"/>
                </a:solidFill>
                <a:latin typeface="Roboto" panose="02000000000000000000" pitchFamily="2" charset="0"/>
                <a:ea typeface="Roboto" panose="02000000000000000000" pitchFamily="2" charset="0"/>
              </a:rPr>
              <a:t> </a:t>
            </a:r>
            <a:r>
              <a:rPr lang="en-US" sz="1200" dirty="0">
                <a:solidFill>
                  <a:schemeClr val="bg1"/>
                </a:solidFill>
                <a:latin typeface="Roboto" panose="02000000000000000000" pitchFamily="2" charset="0"/>
                <a:ea typeface="Roboto" panose="02000000000000000000" pitchFamily="2" charset="0"/>
              </a:rPr>
              <a:t>(e-Safety only)</a:t>
            </a:r>
          </a:p>
          <a:p>
            <a:pPr marL="180000" indent="-180000">
              <a:spcBef>
                <a:spcPts val="0"/>
              </a:spcBef>
              <a:spcAft>
                <a:spcPts val="600"/>
              </a:spcAft>
            </a:pPr>
            <a:r>
              <a:rPr lang="en-US" sz="1200" dirty="0">
                <a:solidFill>
                  <a:srgbClr val="0000FF"/>
                </a:solidFill>
                <a:latin typeface="Roboto" panose="02000000000000000000" pitchFamily="2" charset="0"/>
                <a:ea typeface="Roboto" panose="02000000000000000000" pitchFamily="2" charset="0"/>
                <a:hlinkClick r:id="rId6" action="ppaction://hlinksldjump">
                  <a:extLst>
                    <a:ext uri="{A12FA001-AC4F-418D-AE19-62706E023703}">
                      <ahyp:hlinkClr xmlns:ahyp="http://schemas.microsoft.com/office/drawing/2018/hyperlinkcolor" val="tx"/>
                    </a:ext>
                  </a:extLst>
                </a:hlinkClick>
              </a:rPr>
              <a:t>Year 1</a:t>
            </a:r>
            <a:endParaRPr lang="en-US" sz="1200" dirty="0">
              <a:solidFill>
                <a:srgbClr val="0000FF"/>
              </a:solidFill>
              <a:latin typeface="Roboto" panose="02000000000000000000" pitchFamily="2" charset="0"/>
              <a:ea typeface="Roboto" panose="02000000000000000000" pitchFamily="2" charset="0"/>
            </a:endParaRPr>
          </a:p>
          <a:p>
            <a:pPr marL="180000" indent="-180000">
              <a:spcBef>
                <a:spcPts val="0"/>
              </a:spcBef>
              <a:spcAft>
                <a:spcPts val="600"/>
              </a:spcAft>
            </a:pPr>
            <a:r>
              <a:rPr lang="en-US" sz="1200" dirty="0">
                <a:solidFill>
                  <a:srgbClr val="0000FF"/>
                </a:solidFill>
                <a:latin typeface="Roboto" panose="02000000000000000000" pitchFamily="2" charset="0"/>
                <a:ea typeface="Roboto" panose="02000000000000000000" pitchFamily="2" charset="0"/>
                <a:hlinkClick r:id="rId7" action="ppaction://hlinksldjump">
                  <a:extLst>
                    <a:ext uri="{A12FA001-AC4F-418D-AE19-62706E023703}">
                      <ahyp:hlinkClr xmlns:ahyp="http://schemas.microsoft.com/office/drawing/2018/hyperlinkcolor" val="tx"/>
                    </a:ext>
                  </a:extLst>
                </a:hlinkClick>
              </a:rPr>
              <a:t>Year 2</a:t>
            </a:r>
            <a:endParaRPr lang="en-US" sz="1200" dirty="0">
              <a:solidFill>
                <a:srgbClr val="0000FF"/>
              </a:solidFill>
              <a:latin typeface="Roboto" panose="02000000000000000000" pitchFamily="2" charset="0"/>
              <a:ea typeface="Roboto" panose="02000000000000000000" pitchFamily="2" charset="0"/>
            </a:endParaRPr>
          </a:p>
          <a:p>
            <a:pPr marL="180000" indent="-180000">
              <a:spcBef>
                <a:spcPts val="0"/>
              </a:spcBef>
              <a:spcAft>
                <a:spcPts val="600"/>
              </a:spcAft>
            </a:pPr>
            <a:r>
              <a:rPr lang="en-US" sz="1200" dirty="0">
                <a:solidFill>
                  <a:srgbClr val="0000FF"/>
                </a:solidFill>
                <a:latin typeface="Roboto" panose="02000000000000000000" pitchFamily="2" charset="0"/>
                <a:ea typeface="Roboto" panose="02000000000000000000" pitchFamily="2" charset="0"/>
                <a:hlinkClick r:id="rId8" action="ppaction://hlinksldjump">
                  <a:extLst>
                    <a:ext uri="{A12FA001-AC4F-418D-AE19-62706E023703}">
                      <ahyp:hlinkClr xmlns:ahyp="http://schemas.microsoft.com/office/drawing/2018/hyperlinkcolor" val="tx"/>
                    </a:ext>
                  </a:extLst>
                </a:hlinkClick>
              </a:rPr>
              <a:t>Year 3</a:t>
            </a:r>
            <a:endParaRPr lang="en-US" sz="1200" dirty="0">
              <a:solidFill>
                <a:srgbClr val="0000FF"/>
              </a:solidFill>
              <a:latin typeface="Roboto" panose="02000000000000000000" pitchFamily="2" charset="0"/>
              <a:ea typeface="Roboto" panose="02000000000000000000" pitchFamily="2" charset="0"/>
            </a:endParaRPr>
          </a:p>
          <a:p>
            <a:pPr marL="180000" indent="-180000">
              <a:spcBef>
                <a:spcPts val="0"/>
              </a:spcBef>
              <a:spcAft>
                <a:spcPts val="600"/>
              </a:spcAft>
            </a:pPr>
            <a:r>
              <a:rPr lang="en-US" sz="1200" dirty="0">
                <a:solidFill>
                  <a:srgbClr val="0000FF"/>
                </a:solidFill>
                <a:latin typeface="Roboto" panose="02000000000000000000" pitchFamily="2" charset="0"/>
                <a:ea typeface="Roboto" panose="02000000000000000000" pitchFamily="2" charset="0"/>
                <a:hlinkClick r:id="rId9" action="ppaction://hlinksldjump">
                  <a:extLst>
                    <a:ext uri="{A12FA001-AC4F-418D-AE19-62706E023703}">
                      <ahyp:hlinkClr xmlns:ahyp="http://schemas.microsoft.com/office/drawing/2018/hyperlinkcolor" val="tx"/>
                    </a:ext>
                  </a:extLst>
                </a:hlinkClick>
              </a:rPr>
              <a:t>Year 4</a:t>
            </a:r>
            <a:endParaRPr lang="en-US" sz="1200" dirty="0">
              <a:solidFill>
                <a:srgbClr val="0000FF"/>
              </a:solidFill>
              <a:latin typeface="Roboto" panose="02000000000000000000" pitchFamily="2" charset="0"/>
              <a:ea typeface="Roboto" panose="02000000000000000000" pitchFamily="2" charset="0"/>
            </a:endParaRPr>
          </a:p>
          <a:p>
            <a:pPr marL="180000" indent="-180000">
              <a:spcBef>
                <a:spcPts val="0"/>
              </a:spcBef>
              <a:spcAft>
                <a:spcPts val="600"/>
              </a:spcAft>
            </a:pPr>
            <a:r>
              <a:rPr lang="en-US" sz="1200" dirty="0">
                <a:solidFill>
                  <a:srgbClr val="0000FF"/>
                </a:solidFill>
                <a:latin typeface="Roboto" panose="02000000000000000000" pitchFamily="2" charset="0"/>
                <a:ea typeface="Roboto" panose="02000000000000000000" pitchFamily="2" charset="0"/>
                <a:hlinkClick r:id="rId10" action="ppaction://hlinksldjump">
                  <a:extLst>
                    <a:ext uri="{A12FA001-AC4F-418D-AE19-62706E023703}">
                      <ahyp:hlinkClr xmlns:ahyp="http://schemas.microsoft.com/office/drawing/2018/hyperlinkcolor" val="tx"/>
                    </a:ext>
                  </a:extLst>
                </a:hlinkClick>
              </a:rPr>
              <a:t>Year 5</a:t>
            </a:r>
            <a:endParaRPr lang="en-US" sz="1200" dirty="0">
              <a:solidFill>
                <a:srgbClr val="0000FF"/>
              </a:solidFill>
              <a:latin typeface="Roboto" panose="02000000000000000000" pitchFamily="2" charset="0"/>
              <a:ea typeface="Roboto" panose="02000000000000000000" pitchFamily="2" charset="0"/>
            </a:endParaRPr>
          </a:p>
          <a:p>
            <a:pPr marL="180000" indent="-180000">
              <a:spcBef>
                <a:spcPts val="0"/>
              </a:spcBef>
              <a:spcAft>
                <a:spcPts val="600"/>
              </a:spcAft>
            </a:pPr>
            <a:r>
              <a:rPr lang="en-US" sz="1200" dirty="0">
                <a:solidFill>
                  <a:srgbClr val="0000FF"/>
                </a:solidFill>
                <a:latin typeface="Roboto" panose="02000000000000000000" pitchFamily="2" charset="0"/>
                <a:ea typeface="Roboto" panose="02000000000000000000" pitchFamily="2" charset="0"/>
                <a:hlinkClick r:id="rId11" action="ppaction://hlinksldjump">
                  <a:extLst>
                    <a:ext uri="{A12FA001-AC4F-418D-AE19-62706E023703}">
                      <ahyp:hlinkClr xmlns:ahyp="http://schemas.microsoft.com/office/drawing/2018/hyperlinkcolor" val="tx"/>
                    </a:ext>
                  </a:extLst>
                </a:hlinkClick>
              </a:rPr>
              <a:t>Year 6</a:t>
            </a:r>
            <a:endParaRPr lang="en-US" sz="1200" dirty="0">
              <a:solidFill>
                <a:srgbClr val="0000FF"/>
              </a:solidFill>
              <a:latin typeface="Roboto" panose="02000000000000000000" pitchFamily="2" charset="0"/>
              <a:ea typeface="Roboto" panose="02000000000000000000" pitchFamily="2" charset="0"/>
            </a:endParaRPr>
          </a:p>
          <a:p>
            <a:pPr marL="180000" indent="-180000">
              <a:spcBef>
                <a:spcPts val="0"/>
              </a:spcBef>
              <a:spcAft>
                <a:spcPts val="600"/>
              </a:spcAft>
            </a:pPr>
            <a:r>
              <a:rPr lang="en-US" sz="1200" dirty="0">
                <a:solidFill>
                  <a:srgbClr val="0000FF"/>
                </a:solidFill>
                <a:latin typeface="Roboto" panose="02000000000000000000" pitchFamily="2" charset="0"/>
                <a:ea typeface="Roboto" panose="02000000000000000000" pitchFamily="2" charset="0"/>
                <a:hlinkClick r:id="rId12" action="ppaction://hlinksldjump">
                  <a:extLst>
                    <a:ext uri="{A12FA001-AC4F-418D-AE19-62706E023703}">
                      <ahyp:hlinkClr xmlns:ahyp="http://schemas.microsoft.com/office/drawing/2018/hyperlinkcolor" val="tx"/>
                    </a:ext>
                  </a:extLst>
                </a:hlinkClick>
              </a:rPr>
              <a:t>Resources required</a:t>
            </a:r>
            <a:endParaRPr lang="en-US" sz="1200" dirty="0">
              <a:solidFill>
                <a:srgbClr val="0000FF"/>
              </a:solidFill>
              <a:latin typeface="Roboto" panose="02000000000000000000" pitchFamily="2" charset="0"/>
              <a:ea typeface="Roboto" panose="02000000000000000000" pitchFamily="2" charset="0"/>
            </a:endParaRPr>
          </a:p>
          <a:p>
            <a:pPr>
              <a:spcBef>
                <a:spcPts val="0"/>
              </a:spcBef>
            </a:pPr>
            <a:endParaRPr lang="en-GB" sz="12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47253317"/>
      </p:ext>
    </p:extLst>
  </p:cSld>
  <p:clrMapOvr>
    <a:masterClrMapping/>
  </p:clrMapOvr>
</p:sld>
</file>

<file path=ppt/theme/theme1.xml><?xml version="1.0" encoding="utf-8"?>
<a:theme xmlns:a="http://schemas.openxmlformats.org/drawingml/2006/main" name="Title Slide">
  <a:themeElements>
    <a:clrScheme name="UL Technology (Teacher Facing)">
      <a:dk1>
        <a:srgbClr val="FFFFFF"/>
      </a:dk1>
      <a:lt1>
        <a:srgbClr val="000000"/>
      </a:lt1>
      <a:dk2>
        <a:srgbClr val="E6E6E6"/>
      </a:dk2>
      <a:lt2>
        <a:srgbClr val="565656"/>
      </a:lt2>
      <a:accent1>
        <a:srgbClr val="88A442"/>
      </a:accent1>
      <a:accent2>
        <a:srgbClr val="D17E3F"/>
      </a:accent2>
      <a:accent3>
        <a:srgbClr val="8262A6"/>
      </a:accent3>
      <a:accent4>
        <a:srgbClr val="4E83BE"/>
      </a:accent4>
      <a:accent5>
        <a:srgbClr val="3E9C64"/>
      </a:accent5>
      <a:accent6>
        <a:srgbClr val="C35993"/>
      </a:accent6>
      <a:hlink>
        <a:srgbClr val="D55D5D"/>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Resources">
  <a:themeElements>
    <a:clrScheme name="UL Technology (Teacher Facing)">
      <a:dk1>
        <a:srgbClr val="FFFFFF"/>
      </a:dk1>
      <a:lt1>
        <a:srgbClr val="000000"/>
      </a:lt1>
      <a:dk2>
        <a:srgbClr val="E6E6E6"/>
      </a:dk2>
      <a:lt2>
        <a:srgbClr val="565656"/>
      </a:lt2>
      <a:accent1>
        <a:srgbClr val="88A442"/>
      </a:accent1>
      <a:accent2>
        <a:srgbClr val="D17E3F"/>
      </a:accent2>
      <a:accent3>
        <a:srgbClr val="8262A6"/>
      </a:accent3>
      <a:accent4>
        <a:srgbClr val="4E83BE"/>
      </a:accent4>
      <a:accent5>
        <a:srgbClr val="3E9C64"/>
      </a:accent5>
      <a:accent6>
        <a:srgbClr val="C35993"/>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fa07a17-4ca5-4cfd-acd1-f8ffb8d623f1">
      <UserInfo>
        <DisplayName>Mark Stephenson</DisplayName>
        <AccountId>31</AccountId>
        <AccountType/>
      </UserInfo>
      <UserInfo>
        <DisplayName>Jessica Quinn</DisplayName>
        <AccountId>345</AccountId>
        <AccountType/>
      </UserInfo>
      <UserInfo>
        <DisplayName>Euan Graham</DisplayName>
        <AccountId>415</AccountId>
        <AccountType/>
      </UserInfo>
    </SharedWithUsers>
    <TaxCatchAll xmlns="8fa07a17-4ca5-4cfd-acd1-f8ffb8d623f1" xsi:nil="true"/>
    <lcf76f155ced4ddcb4097134ff3c332f xmlns="3be4412b-8e03-409e-90ed-115591383c1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5C7B4F5E2BD540A5100FF8D8BE1DA1" ma:contentTypeVersion="20" ma:contentTypeDescription="Create a new document." ma:contentTypeScope="" ma:versionID="974b60a0d5c19cbab0086324fc1fce7e">
  <xsd:schema xmlns:xsd="http://www.w3.org/2001/XMLSchema" xmlns:xs="http://www.w3.org/2001/XMLSchema" xmlns:p="http://schemas.microsoft.com/office/2006/metadata/properties" xmlns:ns2="8fa07a17-4ca5-4cfd-acd1-f8ffb8d623f1" xmlns:ns3="3be4412b-8e03-409e-90ed-115591383c12" targetNamespace="http://schemas.microsoft.com/office/2006/metadata/properties" ma:root="true" ma:fieldsID="ba485d05dce48e06b73a3ebfb53f2e33" ns2:_="" ns3:_="">
    <xsd:import namespace="8fa07a17-4ca5-4cfd-acd1-f8ffb8d623f1"/>
    <xsd:import namespace="3be4412b-8e03-409e-90ed-115591383c1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07a17-4ca5-4cfd-acd1-f8ffb8d623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37899325-297b-4c66-9118-a114e3147a2b}" ma:internalName="TaxCatchAll" ma:showField="CatchAllData" ma:web="8fa07a17-4ca5-4cfd-acd1-f8ffb8d623f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be4412b-8e03-409e-90ed-115591383c1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d036c4f-cbea-4334-a5e5-da18ac54fd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20F8DA-C4FB-4450-BACC-F5A742E79B9F}">
  <ds:schemaRefs>
    <ds:schemaRef ds:uri="3be4412b-8e03-409e-90ed-115591383c12"/>
    <ds:schemaRef ds:uri="7cdbce52-7c58-4c49-97cb-d953267058b2"/>
    <ds:schemaRef ds:uri="84283a62-dbf0-4bf3-9286-04d2ea05a3ac"/>
    <ds:schemaRef ds:uri="8fa07a17-4ca5-4cfd-acd1-f8ffb8d623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F2A31F0-0284-4FFD-850E-478562CD718B}">
  <ds:schemaRefs>
    <ds:schemaRef ds:uri="http://schemas.microsoft.com/sharepoint/v3/contenttype/forms"/>
  </ds:schemaRefs>
</ds:datastoreItem>
</file>

<file path=customXml/itemProps3.xml><?xml version="1.0" encoding="utf-8"?>
<ds:datastoreItem xmlns:ds="http://schemas.openxmlformats.org/officeDocument/2006/customXml" ds:itemID="{8EC8D05B-6392-41FC-83BF-D0A98BBE53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a07a17-4ca5-4cfd-acd1-f8ffb8d623f1"/>
    <ds:schemaRef ds:uri="3be4412b-8e03-409e-90ed-115591383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62</TotalTime>
  <Words>17223</Words>
  <Application>Microsoft Office PowerPoint</Application>
  <PresentationFormat>A4 Paper (210x297 mm)</PresentationFormat>
  <Paragraphs>2126</Paragraphs>
  <Slides>56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56</vt:i4>
      </vt:variant>
    </vt:vector>
  </HeadingPairs>
  <TitlesOfParts>
    <vt:vector size="66" baseType="lpstr">
      <vt:lpstr>Arial</vt:lpstr>
      <vt:lpstr>Times New Roman</vt:lpstr>
      <vt:lpstr>Arial,Sans-Serif</vt:lpstr>
      <vt:lpstr>Roboto Slab</vt:lpstr>
      <vt:lpstr>Symbol</vt:lpstr>
      <vt:lpstr>Calibri</vt:lpstr>
      <vt:lpstr>Roboto</vt:lpstr>
      <vt:lpstr>ABeeZee</vt:lpstr>
      <vt:lpstr>Title Slide</vt:lpstr>
      <vt:lpstr>Teacher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Latimer, Christopher</cp:lastModifiedBy>
  <cp:revision>2</cp:revision>
  <cp:lastPrinted>2022-07-29T14:14:22Z</cp:lastPrinted>
  <dcterms:created xsi:type="dcterms:W3CDTF">2021-04-22T13:12:58Z</dcterms:created>
  <dcterms:modified xsi:type="dcterms:W3CDTF">2024-02-27T14:52:57Z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0x010100B65C7B4F5E2BD540A5100FF8D8BE1DA1</vt:lpwstr>
  </property>
  <property fmtid="{D5CDD505-2E9C-101B-9397-08002B2CF9AE}" pid="3" name="MediaServiceImageTags">
    <vt:lpwstr/>
  </property>
</Properties>
</file>